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1" r:id="rId2"/>
    <p:sldId id="277" r:id="rId3"/>
    <p:sldId id="273" r:id="rId4"/>
    <p:sldId id="274" r:id="rId5"/>
    <p:sldId id="275" r:id="rId6"/>
    <p:sldId id="276" r:id="rId7"/>
    <p:sldId id="278" r:id="rId8"/>
    <p:sldId id="279" r:id="rId9"/>
    <p:sldId id="282" r:id="rId10"/>
    <p:sldId id="280" r:id="rId11"/>
    <p:sldId id="281" r:id="rId12"/>
    <p:sldId id="284" r:id="rId13"/>
    <p:sldId id="257" r:id="rId14"/>
    <p:sldId id="256" r:id="rId15"/>
    <p:sldId id="270" r:id="rId16"/>
    <p:sldId id="258" r:id="rId17"/>
    <p:sldId id="259" r:id="rId18"/>
    <p:sldId id="260" r:id="rId19"/>
    <p:sldId id="261" r:id="rId20"/>
    <p:sldId id="262" r:id="rId21"/>
    <p:sldId id="263" r:id="rId22"/>
    <p:sldId id="264" r:id="rId23"/>
    <p:sldId id="265" r:id="rId24"/>
    <p:sldId id="266" r:id="rId25"/>
    <p:sldId id="267" r:id="rId26"/>
    <p:sldId id="269"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0"/>
    <a:srgbClr val="0068B2"/>
    <a:srgbClr val="009583"/>
    <a:srgbClr val="00685C"/>
    <a:srgbClr val="004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69" autoAdjust="0"/>
  </p:normalViewPr>
  <p:slideViewPr>
    <p:cSldViewPr snapToObjects="1">
      <p:cViewPr>
        <p:scale>
          <a:sx n="79" d="100"/>
          <a:sy n="79" d="100"/>
        </p:scale>
        <p:origin x="-72" y="14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4" d="100"/>
          <a:sy n="84" d="100"/>
        </p:scale>
        <p:origin x="-3141" y="-82"/>
      </p:cViewPr>
      <p:guideLst>
        <p:guide orient="horz" pos="2928"/>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4301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615E255-4471-42A6-BBBF-39E1DC351FD0}" type="datetimeFigureOut">
              <a:rPr lang="en-US"/>
              <a:pPr/>
              <a:t>4/8/2013</a:t>
            </a:fld>
            <a:endParaRPr lang="en-US"/>
          </a:p>
        </p:txBody>
      </p:sp>
      <p:sp>
        <p:nvSpPr>
          <p:cNvPr id="4301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4301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71F636B-18CD-4F17-BFCA-38697918D0F6}" type="slidenum">
              <a:rPr lang="en-US"/>
              <a:pPr/>
              <a:t>‹#›</a:t>
            </a:fld>
            <a:endParaRPr lang="en-US"/>
          </a:p>
        </p:txBody>
      </p:sp>
    </p:spTree>
    <p:extLst>
      <p:ext uri="{BB962C8B-B14F-4D97-AF65-F5344CB8AC3E}">
        <p14:creationId xmlns:p14="http://schemas.microsoft.com/office/powerpoint/2010/main" val="3882752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3550"/>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defTabSz="874713">
              <a:defRPr sz="1200">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63550"/>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algn="r" defTabSz="874713">
              <a:defRPr sz="1200">
                <a:latin typeface="Calibri" pitchFamily="34" charset="0"/>
              </a:defRPr>
            </a:lvl1pPr>
          </a:lstStyle>
          <a:p>
            <a:fld id="{89CAA6E1-D237-4227-BA06-FD12B350FBEE}" type="datetimeFigureOut">
              <a:rPr lang="en-US"/>
              <a:pPr/>
              <a:t>4/8/2013</a:t>
            </a:fld>
            <a:endParaRPr lang="en-US"/>
          </a:p>
        </p:txBody>
      </p:sp>
      <p:sp>
        <p:nvSpPr>
          <p:cNvPr id="4" name="Slide Image Placeholder 3"/>
          <p:cNvSpPr>
            <a:spLocks noGrp="1" noRot="1" noChangeAspect="1"/>
          </p:cNvSpPr>
          <p:nvPr>
            <p:ph type="sldImg" idx="2"/>
          </p:nvPr>
        </p:nvSpPr>
        <p:spPr>
          <a:xfrm>
            <a:off x="1106488" y="698500"/>
            <a:ext cx="4648200" cy="34861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bwMode="auto">
          <a:xfrm>
            <a:off x="685800" y="4416425"/>
            <a:ext cx="5486400" cy="4181475"/>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31263"/>
            <a:ext cx="2971800" cy="463550"/>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defTabSz="87471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algn="r" defTabSz="874713">
              <a:defRPr sz="1200">
                <a:latin typeface="Calibri" pitchFamily="34" charset="0"/>
              </a:defRPr>
            </a:lvl1pPr>
          </a:lstStyle>
          <a:p>
            <a:fld id="{9D61E6F9-8B70-4D57-8942-68657A5D49E8}" type="slidenum">
              <a:rPr lang="en-US"/>
              <a:pPr/>
              <a:t>‹#›</a:t>
            </a:fld>
            <a:endParaRPr lang="en-US"/>
          </a:p>
        </p:txBody>
      </p:sp>
    </p:spTree>
    <p:extLst>
      <p:ext uri="{BB962C8B-B14F-4D97-AF65-F5344CB8AC3E}">
        <p14:creationId xmlns:p14="http://schemas.microsoft.com/office/powerpoint/2010/main" val="1207357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1E6F9-8B70-4D57-8942-68657A5D49E8}" type="slidenum">
              <a:rPr lang="en-US" smtClean="0"/>
              <a:pPr/>
              <a:t>4</a:t>
            </a:fld>
            <a:endParaRPr lang="en-US"/>
          </a:p>
        </p:txBody>
      </p:sp>
    </p:spTree>
    <p:extLst>
      <p:ext uri="{BB962C8B-B14F-4D97-AF65-F5344CB8AC3E}">
        <p14:creationId xmlns:p14="http://schemas.microsoft.com/office/powerpoint/2010/main" val="64972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p:txBody>
          <a:bodyPr/>
          <a:lstStyle/>
          <a:p>
            <a:pPr>
              <a:spcBef>
                <a:spcPct val="0"/>
              </a:spcBef>
            </a:pPr>
            <a:r>
              <a:rPr lang="en-US" smtClean="0"/>
              <a:t>I mentioned this briefly earlier, and I want to talk a little more about how ACTE can help you with professional learning. No matter what your area of expertise, ACTE offers professional learning solutions that will stimulate and energize you for the critical role you fill. We offer conferences, workshops, and more that will help you reach your maximum potential and enjoy your work to the fullest.  </a:t>
            </a:r>
          </a:p>
          <a:p>
            <a:pPr>
              <a:spcBef>
                <a:spcPct val="0"/>
              </a:spcBef>
            </a:pPr>
            <a:endParaRPr lang="en-US" smtClean="0"/>
          </a:p>
          <a:p>
            <a:pPr>
              <a:spcBef>
                <a:spcPct val="0"/>
              </a:spcBef>
            </a:pPr>
            <a:r>
              <a:rPr lang="en-US" b="1" smtClean="0"/>
              <a:t>(Click 1) </a:t>
            </a:r>
            <a:r>
              <a:rPr lang="en-US" smtClean="0"/>
              <a:t>Some of the professional development solutions we offer are: the National Policy Seminar, held every March in Washington, D.C.; the Best Practices Conference; many statewide summer conferences, and last but certainly not least, the most exciting CTE event of the year: CareerTech VISION 2012. </a:t>
            </a:r>
          </a:p>
        </p:txBody>
      </p:sp>
      <p:sp>
        <p:nvSpPr>
          <p:cNvPr id="31747" name="Slide Number Placeholder 3"/>
          <p:cNvSpPr>
            <a:spLocks noGrp="1"/>
          </p:cNvSpPr>
          <p:nvPr>
            <p:ph type="sldNum" sz="quarter" idx="5"/>
          </p:nvPr>
        </p:nvSpPr>
        <p:spPr>
          <a:noFill/>
        </p:spPr>
        <p:txBody>
          <a:bodyPr/>
          <a:lstStyle/>
          <a:p>
            <a:fld id="{A132F077-78E0-40F9-B3F5-C75B2091D609}"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a:spcBef>
                <a:spcPct val="0"/>
              </a:spcBef>
            </a:pPr>
            <a:r>
              <a:rPr lang="en-US" smtClean="0"/>
              <a:t>We are very excited about CareerTech VISION 2012! Let me take just a few minutes and tell you why. </a:t>
            </a:r>
          </a:p>
        </p:txBody>
      </p:sp>
      <p:sp>
        <p:nvSpPr>
          <p:cNvPr id="33795" name="Slide Number Placeholder 3"/>
          <p:cNvSpPr>
            <a:spLocks noGrp="1"/>
          </p:cNvSpPr>
          <p:nvPr>
            <p:ph type="sldNum" sz="quarter" idx="5"/>
          </p:nvPr>
        </p:nvSpPr>
        <p:spPr>
          <a:noFill/>
        </p:spPr>
        <p:txBody>
          <a:bodyPr/>
          <a:lstStyle/>
          <a:p>
            <a:fld id="{B2783DAE-11D5-4031-8C86-65D19A9B9B97}" type="slidenum">
              <a:rPr lang="en-US"/>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p:txBody>
          <a:bodyPr/>
          <a:lstStyle/>
          <a:p>
            <a:pPr>
              <a:spcBef>
                <a:spcPct val="0"/>
              </a:spcBef>
            </a:pPr>
            <a:r>
              <a:rPr lang="en-US" smtClean="0"/>
              <a:t>CareerTech VISION 2012 is the only international summit on excellence in CTE. We have CTE educators come from all over the world to experience our all-new format, find out about the latest learning solutions, network with colleagues, and get energized for the work they do.  </a:t>
            </a:r>
          </a:p>
          <a:p>
            <a:pPr>
              <a:spcBef>
                <a:spcPct val="0"/>
              </a:spcBef>
            </a:pPr>
            <a:endParaRPr lang="en-US" smtClean="0"/>
          </a:p>
          <a:p>
            <a:pPr>
              <a:spcBef>
                <a:spcPct val="0"/>
              </a:spcBef>
            </a:pPr>
            <a:r>
              <a:rPr lang="en-US" b="1" smtClean="0"/>
              <a:t>(Click 1) </a:t>
            </a:r>
            <a:r>
              <a:rPr lang="en-US" smtClean="0"/>
              <a:t>The exciting new format of CareerTech VISION 2012 will help you experience CTE in a whole new way. It’s designed to be an integral component of your overall professional learning plan—meeting individual professional growth needs and also aligning with institutional strategic improvement plans. You will drill deeper and accomplish more by taking full advantage of a wide range of international partnerships and powerful business and industry sessions. CareerTech VISION 2012 is your one location to achieve all of your individual and institutional objectives. You don't want to miss this dynamic event! </a:t>
            </a:r>
          </a:p>
          <a:p>
            <a:pPr>
              <a:spcBef>
                <a:spcPct val="0"/>
              </a:spcBef>
            </a:pPr>
            <a:endParaRPr lang="en-US" smtClean="0"/>
          </a:p>
          <a:p>
            <a:pPr>
              <a:spcBef>
                <a:spcPct val="0"/>
              </a:spcBef>
            </a:pPr>
            <a:r>
              <a:rPr lang="en-US" b="1" smtClean="0"/>
              <a:t>(Click 2) </a:t>
            </a:r>
            <a:r>
              <a:rPr lang="en-US" smtClean="0"/>
              <a:t>Remember, ACTE members get special discounts and priority registration! </a:t>
            </a:r>
          </a:p>
          <a:p>
            <a:pPr>
              <a:spcBef>
                <a:spcPct val="0"/>
              </a:spcBef>
            </a:pPr>
            <a:endParaRPr lang="en-US" smtClean="0"/>
          </a:p>
          <a:p>
            <a:pPr>
              <a:spcBef>
                <a:spcPct val="0"/>
              </a:spcBef>
            </a:pPr>
            <a:r>
              <a:rPr lang="en-US" b="1" smtClean="0"/>
              <a:t>(Click 3) </a:t>
            </a:r>
            <a:r>
              <a:rPr lang="en-US" smtClean="0"/>
              <a:t>CareerTech VISION 2012 is also the perfect opportunity for you to earn the Continuing Education Units you need, in a fresh and stimulating context.   </a:t>
            </a:r>
          </a:p>
          <a:p>
            <a:pPr>
              <a:spcBef>
                <a:spcPct val="0"/>
              </a:spcBef>
            </a:pPr>
            <a:endParaRPr lang="en-US" smtClean="0"/>
          </a:p>
          <a:p>
            <a:pPr>
              <a:spcBef>
                <a:spcPct val="0"/>
              </a:spcBef>
            </a:pPr>
            <a:r>
              <a:rPr lang="en-US" b="1" smtClean="0"/>
              <a:t>(Click 4) </a:t>
            </a:r>
            <a:r>
              <a:rPr lang="en-US" smtClean="0"/>
              <a:t>Ever wonder where CTE as a whole is going? You can find out for yourself at CareerTech VISION 2012, where you'll get to see firsthand the innovative teaching practices of the future… now.  </a:t>
            </a:r>
          </a:p>
          <a:p>
            <a:pPr>
              <a:spcBef>
                <a:spcPct val="0"/>
              </a:spcBef>
            </a:pPr>
            <a:endParaRPr lang="en-US" smtClean="0"/>
          </a:p>
          <a:p>
            <a:pPr>
              <a:spcBef>
                <a:spcPct val="0"/>
              </a:spcBef>
            </a:pPr>
            <a:r>
              <a:rPr lang="en-US" b="1" smtClean="0"/>
              <a:t>(Click 5) </a:t>
            </a:r>
            <a:r>
              <a:rPr lang="en-US" smtClean="0"/>
              <a:t>You will make new friends AND keep the old at CareerTech VISION 2012! You'll connect with CTE professionals working in your area of expertise as well as others who specialize in other disciplines. You don't want to miss the networking opportunities, either! </a:t>
            </a:r>
          </a:p>
          <a:p>
            <a:pPr>
              <a:spcBef>
                <a:spcPct val="0"/>
              </a:spcBef>
            </a:pPr>
            <a:endParaRPr lang="en-US" smtClean="0"/>
          </a:p>
          <a:p>
            <a:pPr>
              <a:spcBef>
                <a:spcPct val="0"/>
              </a:spcBef>
            </a:pPr>
            <a:r>
              <a:rPr lang="en-US" b="1" smtClean="0"/>
              <a:t>(Click 6) </a:t>
            </a:r>
            <a:r>
              <a:rPr lang="en-US" smtClean="0"/>
              <a:t>We all need to be recharged and re-energized in our work, and at CareerTech VISION 2012, you will catch the vision of excellence for your CTE program. Our experts will help you uncover the hidden strengths within each organization and learn how you can start using them. Fresh ideas, great company, and a stimulating educational dialogue will strengthen your commitment and help you achieve the goals you set for yourself and your organization. You can't afford to miss it! </a:t>
            </a:r>
          </a:p>
        </p:txBody>
      </p:sp>
      <p:sp>
        <p:nvSpPr>
          <p:cNvPr id="35843" name="Slide Number Placeholder 3"/>
          <p:cNvSpPr>
            <a:spLocks noGrp="1"/>
          </p:cNvSpPr>
          <p:nvPr>
            <p:ph type="sldNum" sz="quarter" idx="5"/>
          </p:nvPr>
        </p:nvSpPr>
        <p:spPr>
          <a:noFill/>
        </p:spPr>
        <p:txBody>
          <a:bodyPr/>
          <a:lstStyle/>
          <a:p>
            <a:fld id="{D321BBB0-2D1F-46AD-877F-FB9707A5793E}" type="slidenum">
              <a: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p:txBody>
          <a:bodyPr/>
          <a:lstStyle/>
          <a:p>
            <a:pPr>
              <a:spcBef>
                <a:spcPct val="0"/>
              </a:spcBef>
            </a:pPr>
            <a:r>
              <a:rPr lang="en-US" dirty="0" smtClean="0"/>
              <a:t>As I said earlier, ACTE is a national association with many state associations also affiliated with us—like here in California, the California STATE Association for Career and Technical Education (CACTE). We take pride in our wide network of professional CTE educators working across the country to promote the cause of CTE and improve our collective future. When you join your state association, you’ll also join the national ACTE—connecting you with all the resources we've talked about thus far. </a:t>
            </a:r>
          </a:p>
          <a:p>
            <a:pPr>
              <a:spcBef>
                <a:spcPct val="0"/>
              </a:spcBef>
            </a:pPr>
            <a:endParaRPr lang="en-US" i="1" dirty="0" smtClean="0"/>
          </a:p>
          <a:p>
            <a:pPr>
              <a:spcBef>
                <a:spcPct val="0"/>
              </a:spcBef>
            </a:pPr>
            <a:r>
              <a:rPr lang="en-US" b="1" dirty="0" smtClean="0"/>
              <a:t>(Click 1) </a:t>
            </a:r>
            <a:r>
              <a:rPr lang="en-US" dirty="0" smtClean="0"/>
              <a:t>Membership in CACTE includes national membership, so you get the double the value.</a:t>
            </a:r>
          </a:p>
          <a:p>
            <a:pPr>
              <a:spcBef>
                <a:spcPct val="0"/>
              </a:spcBef>
            </a:pPr>
            <a:endParaRPr lang="en-US" dirty="0" smtClean="0"/>
          </a:p>
          <a:p>
            <a:pPr>
              <a:spcBef>
                <a:spcPct val="0"/>
              </a:spcBef>
            </a:pPr>
            <a:r>
              <a:rPr lang="en-US" b="1" dirty="0" smtClean="0"/>
              <a:t>(Click 2) </a:t>
            </a:r>
            <a:r>
              <a:rPr lang="en-US" dirty="0" smtClean="0"/>
              <a:t>One valuable benefit to your membership is the opportunity to connect with your fellow CTE professionals here in California. There’s a network of your colleagues already in place—and we’d love for you to join us!</a:t>
            </a:r>
          </a:p>
          <a:p>
            <a:pPr>
              <a:spcBef>
                <a:spcPct val="0"/>
              </a:spcBef>
            </a:pPr>
            <a:endParaRPr lang="en-US" dirty="0" smtClean="0"/>
          </a:p>
          <a:p>
            <a:pPr>
              <a:spcBef>
                <a:spcPct val="0"/>
              </a:spcBef>
            </a:pPr>
            <a:r>
              <a:rPr lang="en-US" b="1" dirty="0" smtClean="0"/>
              <a:t>(Click 3) </a:t>
            </a:r>
            <a:r>
              <a:rPr lang="en-US" dirty="0" smtClean="0"/>
              <a:t>CACTE offers all the benefits of local support, working for your interests right here in California. We know exactly what’s going on in California’s economy and workforce, because we live here too. So we can provide what you need, when you need it. We’re here for you. </a:t>
            </a:r>
          </a:p>
          <a:p>
            <a:pPr>
              <a:spcBef>
                <a:spcPct val="0"/>
              </a:spcBef>
            </a:pPr>
            <a:endParaRPr lang="en-US" dirty="0" smtClean="0"/>
          </a:p>
          <a:p>
            <a:pPr>
              <a:spcBef>
                <a:spcPct val="0"/>
              </a:spcBef>
            </a:pPr>
            <a:r>
              <a:rPr lang="en-US" b="1" dirty="0" smtClean="0"/>
              <a:t>(Click 4) </a:t>
            </a:r>
            <a:r>
              <a:rPr lang="en-US" dirty="0" smtClean="0"/>
              <a:t>Everything CACTE offers is backed by the vast resources, connections, and opportunities of the national association. ACTE is here to meet your needs too, so you get national presence with a local touch. </a:t>
            </a:r>
          </a:p>
          <a:p>
            <a:pPr>
              <a:spcBef>
                <a:spcPct val="0"/>
              </a:spcBef>
            </a:pPr>
            <a:endParaRPr lang="en-US" dirty="0" smtClean="0"/>
          </a:p>
          <a:p>
            <a:pPr>
              <a:spcBef>
                <a:spcPct val="0"/>
              </a:spcBef>
            </a:pPr>
            <a:r>
              <a:rPr lang="en-US" b="1" dirty="0" smtClean="0"/>
              <a:t>(Click 5) </a:t>
            </a:r>
            <a:r>
              <a:rPr lang="en-US" dirty="0" smtClean="0"/>
              <a:t>Some CTE issues are nationwide, while others are based on the economy and individual workforce needs of each state. The ACTE/CACTE partnership means that you get the critical support and resources you need for CTE in California</a:t>
            </a:r>
            <a:r>
              <a:rPr lang="en-US" baseline="0" dirty="0" smtClean="0"/>
              <a:t> </a:t>
            </a:r>
            <a:r>
              <a:rPr lang="en-US" dirty="0" smtClean="0"/>
              <a:t>through a state association dedicated specifically to you… and boosted by the strength of our national association. It really is the best of both worlds!</a:t>
            </a:r>
          </a:p>
        </p:txBody>
      </p:sp>
      <p:sp>
        <p:nvSpPr>
          <p:cNvPr id="37891" name="Slide Number Placeholder 3"/>
          <p:cNvSpPr>
            <a:spLocks noGrp="1"/>
          </p:cNvSpPr>
          <p:nvPr>
            <p:ph type="sldNum" sz="quarter" idx="5"/>
          </p:nvPr>
        </p:nvSpPr>
        <p:spPr>
          <a:noFill/>
        </p:spPr>
        <p:txBody>
          <a:bodyPr/>
          <a:lstStyle/>
          <a:p>
            <a:fld id="{EAE1133E-1658-44F4-8E94-0796B065FA23}" type="slidenum">
              <a:rPr lang="en-US"/>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p:txBody>
          <a:bodyPr/>
          <a:lstStyle/>
          <a:p>
            <a:pPr>
              <a:spcBef>
                <a:spcPct val="0"/>
              </a:spcBef>
            </a:pPr>
            <a:r>
              <a:rPr lang="en-US" dirty="0" smtClean="0"/>
              <a:t>One of the greatest things about ACTE is how we help our members discover and take pride in all the things that make our profession such a rewarding one. We know that the work we do every day makes a difference in the lives of our students, our communities, and our nation. YOU matter... because without you, CTE wouldn't work. And together, we're making it work, because together, we're stronger. </a:t>
            </a:r>
          </a:p>
          <a:p>
            <a:pPr>
              <a:spcBef>
                <a:spcPct val="0"/>
              </a:spcBef>
            </a:pPr>
            <a:endParaRPr lang="en-US" dirty="0" smtClean="0"/>
          </a:p>
          <a:p>
            <a:pPr>
              <a:spcBef>
                <a:spcPct val="0"/>
              </a:spcBef>
            </a:pPr>
            <a:r>
              <a:rPr lang="en-US" b="1" dirty="0" smtClean="0"/>
              <a:t>(Click 1) </a:t>
            </a:r>
            <a:r>
              <a:rPr lang="en-US" dirty="0" smtClean="0"/>
              <a:t>When you join ACTE, you are partnering with people who share the most important things in our profession. Joining ACTE is a declaration of commitment to your students and your career. And it's always important to surround ourselves with others who share our focus and expertise, so that we can help one another improve. And finally, joining ACTE will put you in touch with countless other CTE professionals who share your professional goals and who, like you, want to see CTE advance boldly into the future of our economy and our world. </a:t>
            </a:r>
          </a:p>
          <a:p>
            <a:pPr>
              <a:spcBef>
                <a:spcPct val="0"/>
              </a:spcBef>
            </a:pPr>
            <a:endParaRPr lang="en-US" dirty="0" smtClean="0"/>
          </a:p>
          <a:p>
            <a:pPr>
              <a:spcBef>
                <a:spcPct val="0"/>
              </a:spcBef>
            </a:pPr>
            <a:r>
              <a:rPr lang="en-US" b="1" dirty="0" smtClean="0"/>
              <a:t>(Click 2) </a:t>
            </a:r>
            <a:r>
              <a:rPr lang="en-US" dirty="0" smtClean="0"/>
              <a:t>It's no secret that there is great strength in numbers, and when we stand together for the cause of CTE, learning from one another and growing together, we will create a strong future for our students and our profession.  </a:t>
            </a:r>
          </a:p>
          <a:p>
            <a:pPr>
              <a:spcBef>
                <a:spcPct val="0"/>
              </a:spcBef>
            </a:pPr>
            <a:endParaRPr lang="en-US" dirty="0" smtClean="0"/>
          </a:p>
          <a:p>
            <a:pPr>
              <a:spcBef>
                <a:spcPct val="0"/>
              </a:spcBef>
            </a:pPr>
            <a:r>
              <a:rPr lang="en-US" b="1" dirty="0" smtClean="0"/>
              <a:t>(Click 3) </a:t>
            </a:r>
            <a:r>
              <a:rPr lang="en-US" dirty="0" smtClean="0"/>
              <a:t>And together, we ensure that the decision-makers in D.C. and in our states will hear us and recognize the value of CTE. When you stand with us, you strengthen our cause and make sure that we will continue to stand strong, stand together for the future we all want. </a:t>
            </a:r>
          </a:p>
        </p:txBody>
      </p:sp>
      <p:sp>
        <p:nvSpPr>
          <p:cNvPr id="39939" name="Slide Number Placeholder 3"/>
          <p:cNvSpPr>
            <a:spLocks noGrp="1"/>
          </p:cNvSpPr>
          <p:nvPr>
            <p:ph type="sldNum" sz="quarter" idx="5"/>
          </p:nvPr>
        </p:nvSpPr>
        <p:spPr>
          <a:noFill/>
        </p:spPr>
        <p:txBody>
          <a:bodyPr/>
          <a:lstStyle/>
          <a:p>
            <a:fld id="{3673E4EE-D6FC-4720-9810-238345AC99BF}" type="slidenum">
              <a:rPr lang="en-US"/>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p:txBody>
          <a:bodyPr/>
          <a:lstStyle/>
          <a:p>
            <a:pPr>
              <a:spcBef>
                <a:spcPct val="0"/>
              </a:spcBef>
            </a:pPr>
            <a:r>
              <a:rPr lang="en-US" smtClean="0"/>
              <a:t>I hope that this presentation has been informative for you, and that you will strongly consider connecting with ACTE to enjoy all the many benefits of membership in our powerful association. If you have any questions, I will be happy to take them now or one on one. </a:t>
            </a:r>
            <a:br>
              <a:rPr lang="en-US" smtClean="0"/>
            </a:br>
            <a:r>
              <a:rPr lang="en-US" smtClean="0"/>
              <a:t/>
            </a:r>
            <a:br>
              <a:rPr lang="en-US" smtClean="0"/>
            </a:br>
            <a:r>
              <a:rPr lang="en-US" i="1" smtClean="0"/>
              <a:t>[Time for questions]</a:t>
            </a:r>
            <a:r>
              <a:rPr lang="en-US" smtClean="0"/>
              <a:t/>
            </a:r>
            <a:br>
              <a:rPr lang="en-US" smtClean="0"/>
            </a:br>
            <a:r>
              <a:rPr lang="en-US" smtClean="0"/>
              <a:t/>
            </a:r>
            <a:br>
              <a:rPr lang="en-US" smtClean="0"/>
            </a:br>
            <a:r>
              <a:rPr lang="en-US" smtClean="0"/>
              <a:t>I think that about wraps it up. Thank you for your time today!</a:t>
            </a:r>
            <a:r>
              <a:rPr lang="en-US" sz="1400" smtClean="0"/>
              <a:t> </a:t>
            </a:r>
            <a:endParaRPr lang="en-US" smtClean="0"/>
          </a:p>
        </p:txBody>
      </p:sp>
      <p:sp>
        <p:nvSpPr>
          <p:cNvPr id="41987" name="Slide Number Placeholder 3"/>
          <p:cNvSpPr>
            <a:spLocks noGrp="1"/>
          </p:cNvSpPr>
          <p:nvPr>
            <p:ph type="sldNum" sz="quarter" idx="5"/>
          </p:nvPr>
        </p:nvSpPr>
        <p:spPr>
          <a:noFill/>
        </p:spPr>
        <p:txBody>
          <a:bodyPr/>
          <a:lstStyle/>
          <a:p>
            <a:fld id="{3F38A5F9-E391-4241-A279-75A1FABF6792}"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p:txBody>
          <a:bodyPr/>
          <a:lstStyle/>
          <a:p>
            <a:pPr>
              <a:spcBef>
                <a:spcPct val="0"/>
              </a:spcBef>
            </a:pPr>
            <a:r>
              <a:rPr lang="en-US" sz="1300" smtClean="0"/>
              <a:t>There are many reasons to partner with the Association for Career and Technical Education (which I will call "ACTE"). In this presentation, we will explore some of the benefits ACTE delivers to its members and how the association can serve your needs. </a:t>
            </a:r>
            <a:endParaRPr lang="en-US" smtClean="0"/>
          </a:p>
        </p:txBody>
      </p:sp>
      <p:sp>
        <p:nvSpPr>
          <p:cNvPr id="19459" name="Slide Number Placeholder 3"/>
          <p:cNvSpPr>
            <a:spLocks noGrp="1"/>
          </p:cNvSpPr>
          <p:nvPr>
            <p:ph type="sldNum" sz="quarter" idx="5"/>
          </p:nvPr>
        </p:nvSpPr>
        <p:spPr>
          <a:noFill/>
        </p:spPr>
        <p:txBody>
          <a:bodyPr/>
          <a:lstStyle/>
          <a:p>
            <a:fld id="{03E1EDD1-FDFB-42D0-BB2B-DDFE24D7580F}"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p:txBody>
          <a:bodyPr/>
          <a:lstStyle/>
          <a:p>
            <a:pPr>
              <a:spcBef>
                <a:spcPct val="0"/>
              </a:spcBef>
            </a:pPr>
            <a:r>
              <a:rPr lang="en-US" sz="1300" smtClean="0"/>
              <a:t>Hello, and thank you for taking the time to walk through this presentation with me. My name is </a:t>
            </a:r>
            <a:r>
              <a:rPr lang="en-US" sz="1300" u="sng" smtClean="0"/>
              <a:t>Michelle Oliveira</a:t>
            </a:r>
            <a:r>
              <a:rPr lang="en-US" sz="1300" smtClean="0"/>
              <a:t> and today I will be sharing with you some information about ACTE and the benefits of membership. My contact information is on the screen, and I will also be handing out my business card so you can get a hold of me should you have any questions. And please feel free to jump in any time during the presentation as well. I'll be happy to address your questions as we go, and I will also make time at the end to talk through any comments you may have. Let's get started!</a:t>
            </a:r>
            <a:r>
              <a:rPr lang="en-US" smtClean="0"/>
              <a:t> </a:t>
            </a:r>
          </a:p>
        </p:txBody>
      </p:sp>
      <p:sp>
        <p:nvSpPr>
          <p:cNvPr id="15363" name="Slide Number Placeholder 3"/>
          <p:cNvSpPr>
            <a:spLocks noGrp="1"/>
          </p:cNvSpPr>
          <p:nvPr>
            <p:ph type="sldNum" sz="quarter" idx="5"/>
          </p:nvPr>
        </p:nvSpPr>
        <p:spPr>
          <a:noFill/>
        </p:spPr>
        <p:txBody>
          <a:bodyPr/>
          <a:lstStyle/>
          <a:p>
            <a:fld id="{D2FEDD8E-36DC-4844-A25C-C85D013B949F}" type="slidenum">
              <a:rPr lang="en-US"/>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p:txBody>
          <a:bodyPr/>
          <a:lstStyle/>
          <a:p>
            <a:pPr>
              <a:spcBef>
                <a:spcPct val="0"/>
              </a:spcBef>
            </a:pPr>
            <a:r>
              <a:rPr lang="en-US" smtClean="0"/>
              <a:t>Working together — we make it work! Let's explore the benefits of partnering with the Association for Career and Technical Education. </a:t>
            </a:r>
          </a:p>
        </p:txBody>
      </p:sp>
      <p:sp>
        <p:nvSpPr>
          <p:cNvPr id="17411" name="Slide Number Placeholder 3"/>
          <p:cNvSpPr>
            <a:spLocks noGrp="1"/>
          </p:cNvSpPr>
          <p:nvPr>
            <p:ph type="sldNum" sz="quarter" idx="5"/>
          </p:nvPr>
        </p:nvSpPr>
        <p:spPr>
          <a:noFill/>
        </p:spPr>
        <p:txBody>
          <a:bodyPr/>
          <a:lstStyle/>
          <a:p>
            <a:fld id="{2B824630-7F27-4119-8903-CFE97B6FC499}" type="slidenum">
              <a:rPr lang="en-US"/>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a:spcBef>
                <a:spcPct val="0"/>
              </a:spcBef>
            </a:pPr>
            <a:r>
              <a:rPr lang="en-US" smtClean="0"/>
              <a:t>The first question you may want to ask is, "who is ACTE, anyways?" </a:t>
            </a:r>
            <a:br>
              <a:rPr lang="en-US" smtClean="0"/>
            </a:br>
            <a:endParaRPr lang="en-US" smtClean="0"/>
          </a:p>
          <a:p>
            <a:pPr>
              <a:spcBef>
                <a:spcPct val="0"/>
              </a:spcBef>
            </a:pPr>
            <a:r>
              <a:rPr lang="en-US" sz="1300" b="1" smtClean="0"/>
              <a:t>(Click 1)</a:t>
            </a:r>
            <a:r>
              <a:rPr lang="en-US" sz="1300" smtClean="0"/>
              <a:t> As I said earlier, ACTE is the Association for Career and Technical Education. We are a national organization, with many state associations affiliated with us. </a:t>
            </a:r>
          </a:p>
          <a:p>
            <a:pPr>
              <a:spcBef>
                <a:spcPct val="0"/>
              </a:spcBef>
            </a:pPr>
            <a:endParaRPr lang="en-US" sz="1300" smtClean="0"/>
          </a:p>
          <a:p>
            <a:pPr>
              <a:spcBef>
                <a:spcPct val="0"/>
              </a:spcBef>
            </a:pPr>
            <a:r>
              <a:rPr lang="en-US" sz="1300" b="1" smtClean="0"/>
              <a:t>(Click 2)</a:t>
            </a:r>
            <a:r>
              <a:rPr lang="en-US" sz="1300" smtClean="0"/>
              <a:t> ACTE has been standing up for the cause of CTE for over 85 years! The rise of career and technical education caused a group of forward-thinking educators to see the need for a national association serving the needs of the CTE professional, providing leadership, and promoting the cause of CTE nationwide. </a:t>
            </a:r>
          </a:p>
          <a:p>
            <a:pPr>
              <a:spcBef>
                <a:spcPct val="0"/>
              </a:spcBef>
            </a:pPr>
            <a:endParaRPr lang="en-US" sz="1300" smtClean="0"/>
          </a:p>
          <a:p>
            <a:pPr>
              <a:spcBef>
                <a:spcPct val="0"/>
              </a:spcBef>
            </a:pPr>
            <a:r>
              <a:rPr lang="en-US" sz="1300" b="1" smtClean="0"/>
              <a:t>(Click 3)</a:t>
            </a:r>
            <a:r>
              <a:rPr lang="en-US" sz="1300" smtClean="0"/>
              <a:t> ACTE is the largest national education association dedicated to the advancement of CTE, with over 25,000 members and counting. Together, we represent a formidable force in education, and ACTE makes sure that our collective voice is heard. </a:t>
            </a:r>
          </a:p>
          <a:p>
            <a:pPr>
              <a:spcBef>
                <a:spcPct val="0"/>
              </a:spcBef>
            </a:pPr>
            <a:endParaRPr lang="en-US" sz="1300" smtClean="0"/>
          </a:p>
          <a:p>
            <a:pPr>
              <a:spcBef>
                <a:spcPct val="0"/>
              </a:spcBef>
            </a:pPr>
            <a:r>
              <a:rPr lang="en-US" sz="1300" b="1" smtClean="0"/>
              <a:t>(Click 4)</a:t>
            </a:r>
            <a:r>
              <a:rPr lang="en-US" sz="1300" smtClean="0"/>
              <a:t> And that leads me to our next point. ACTE is a well-known leader in legislative advocacy. What I mean by that is that ACTE and its members have made over 1,000 contacts in Congressional offices and we're very active in protecting the future of CTE across the nation. We make sure that your interests are represented on Capitol Hill, so that you can continue making a difference in the lives of your students and in our economy as a whole. In addition, we've developed the “Congressional Recess Packet” to support ACTE members in their efforts to advocate more effectively. </a:t>
            </a:r>
          </a:p>
          <a:p>
            <a:pPr>
              <a:spcBef>
                <a:spcPct val="0"/>
              </a:spcBef>
            </a:pPr>
            <a:endParaRPr lang="en-US" sz="1300" b="1" smtClean="0"/>
          </a:p>
          <a:p>
            <a:pPr>
              <a:spcBef>
                <a:spcPct val="0"/>
              </a:spcBef>
            </a:pPr>
            <a:r>
              <a:rPr lang="en-US" sz="1300" b="1" smtClean="0"/>
              <a:t>(Click 5)</a:t>
            </a:r>
            <a:r>
              <a:rPr lang="en-US" sz="1300" smtClean="0"/>
              <a:t> Not only is ACTE a leader in legislative advocacy, but we are also a strong, vibrant community of CTE professionals who are there to support, encourage, and challenge one another as we strive for excellence in our profession. There are many special-interest groups within ACTE and no matter what your area of expertise, there are other ACTE members who share it and who can understand the specific needs and challenges of your specialty. ACTE truly is a community. </a:t>
            </a:r>
          </a:p>
          <a:p>
            <a:pPr>
              <a:spcBef>
                <a:spcPct val="0"/>
              </a:spcBef>
            </a:pPr>
            <a:endParaRPr lang="en-US" sz="1300" b="1" smtClean="0"/>
          </a:p>
          <a:p>
            <a:pPr>
              <a:spcBef>
                <a:spcPct val="0"/>
              </a:spcBef>
            </a:pPr>
            <a:r>
              <a:rPr lang="en-US" sz="1300" b="1" smtClean="0"/>
              <a:t>(Click 6)</a:t>
            </a:r>
            <a:r>
              <a:rPr lang="en-US" sz="1300" smtClean="0"/>
              <a:t> And the ACTE community is not limited to just the United States. We have members from all across the world who share our vision of creating and sustaining an adaptable, competitive, and prepared workforce through the power of CTE. </a:t>
            </a:r>
          </a:p>
          <a:p>
            <a:pPr>
              <a:spcBef>
                <a:spcPct val="0"/>
              </a:spcBef>
            </a:pPr>
            <a:endParaRPr lang="en-US" sz="1300" b="1" smtClean="0"/>
          </a:p>
          <a:p>
            <a:pPr>
              <a:spcBef>
                <a:spcPct val="0"/>
              </a:spcBef>
            </a:pPr>
            <a:r>
              <a:rPr lang="en-US" sz="1300" b="1" smtClean="0"/>
              <a:t>(Click 7)</a:t>
            </a:r>
            <a:r>
              <a:rPr lang="en-US" sz="1300" smtClean="0"/>
              <a:t> Our headquarters are located in Washington, D.C. — the heart of all legislative and funding activity.</a:t>
            </a:r>
          </a:p>
          <a:p>
            <a:pPr>
              <a:spcBef>
                <a:spcPct val="0"/>
              </a:spcBef>
            </a:pPr>
            <a:endParaRPr lang="en-US" sz="1300" b="1" smtClean="0"/>
          </a:p>
          <a:p>
            <a:pPr>
              <a:spcBef>
                <a:spcPct val="0"/>
              </a:spcBef>
            </a:pPr>
            <a:r>
              <a:rPr lang="en-US" sz="1300" b="1" smtClean="0"/>
              <a:t>(Click 8)</a:t>
            </a:r>
            <a:r>
              <a:rPr lang="en-US" sz="1300" smtClean="0"/>
              <a:t> And finally, ACTE is uniquely positioned to offer you the resources and services you need to achieve your goals. We find the best educational resources out there today and, through our large-volume buying power, are able to offer our members significant discounts on these resources. Our conferences and events are great opportunities for professional development and the completion of required CEUs. And our well-respected national presence allows us to see the big picture and find the solutions that will work for the CTE program in your community. </a:t>
            </a:r>
          </a:p>
        </p:txBody>
      </p:sp>
      <p:sp>
        <p:nvSpPr>
          <p:cNvPr id="21507" name="Slide Number Placeholder 3"/>
          <p:cNvSpPr>
            <a:spLocks noGrp="1"/>
          </p:cNvSpPr>
          <p:nvPr>
            <p:ph type="sldNum" sz="quarter" idx="5"/>
          </p:nvPr>
        </p:nvSpPr>
        <p:spPr>
          <a:noFill/>
        </p:spPr>
        <p:txBody>
          <a:bodyPr/>
          <a:lstStyle/>
          <a:p>
            <a:fld id="{EF62020F-5DE8-435C-A049-576A5C5B7C26}" type="slidenum">
              <a:rPr lang="en-US"/>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p:txBody>
          <a:bodyPr/>
          <a:lstStyle/>
          <a:p>
            <a:pPr>
              <a:spcBef>
                <a:spcPct val="0"/>
              </a:spcBef>
            </a:pPr>
            <a:r>
              <a:rPr lang="en-US" smtClean="0"/>
              <a:t>Let's face it… we all want our work to matter. We want to know that the everyday grind is producing something of value, something that will create long-term benefits. And we want to do this as effectively and easily as possible. This is where ACTE can help you by simplifying your work and helping you achieve the results you want to see. This will lead to greater job satisfaction, as you see how effective and impactful your work really is. </a:t>
            </a:r>
          </a:p>
          <a:p>
            <a:pPr>
              <a:spcBef>
                <a:spcPct val="0"/>
              </a:spcBef>
            </a:pPr>
            <a:endParaRPr lang="en-US" smtClean="0"/>
          </a:p>
          <a:p>
            <a:pPr>
              <a:spcBef>
                <a:spcPct val="0"/>
              </a:spcBef>
            </a:pPr>
            <a:r>
              <a:rPr lang="en-US" b="1" smtClean="0"/>
              <a:t>(Click 1) </a:t>
            </a:r>
            <a:r>
              <a:rPr lang="en-US" smtClean="0"/>
              <a:t>I touched on this a bit earlier but it bears repeating; ACTE's community of likeminded CTE professionals is unparalleled in our field. It's a group of people who understand you, because they're doing the same work you are. And they are eager to share their ideas and encouragement with you, because the philosophy of ACTE is that we all need to pull together for our collective success. It's a great community. </a:t>
            </a:r>
          </a:p>
          <a:p>
            <a:pPr>
              <a:spcBef>
                <a:spcPct val="0"/>
              </a:spcBef>
            </a:pPr>
            <a:endParaRPr lang="en-US" smtClean="0"/>
          </a:p>
          <a:p>
            <a:pPr>
              <a:spcBef>
                <a:spcPct val="0"/>
              </a:spcBef>
            </a:pPr>
            <a:r>
              <a:rPr lang="en-US" b="1" smtClean="0"/>
              <a:t>(Click 2) </a:t>
            </a:r>
            <a:r>
              <a:rPr lang="en-US" smtClean="0"/>
              <a:t>One of the most helpful resources ACTE offers its members is innovative lesson plans that take the information and present it in ways that are perhaps more stimulating or attention-grabbing than before. I think we've all faced the struggle of teaching in a way that will make an impression on our students and help them remember and use what they have learned. ACTE gathers and develops the best ideas from CTE educators around the country to deliver you the most effective lesson plans and practical solutions available today. </a:t>
            </a:r>
          </a:p>
          <a:p>
            <a:pPr>
              <a:spcBef>
                <a:spcPct val="0"/>
              </a:spcBef>
            </a:pPr>
            <a:endParaRPr lang="en-US" smtClean="0"/>
          </a:p>
          <a:p>
            <a:pPr>
              <a:spcBef>
                <a:spcPct val="0"/>
              </a:spcBef>
            </a:pPr>
            <a:r>
              <a:rPr lang="en-US" b="1" smtClean="0"/>
              <a:t>(Click 3) </a:t>
            </a:r>
            <a:r>
              <a:rPr lang="en-US" smtClean="0"/>
              <a:t>Again, ACTE is uniquely positioned to help your organization because of the many sources we can tap into for the best new ideas and practices being used in the field of education today. We can all learn from one another and one of the most powerful ways to do this is to find out what the top organizations in our field are doing, and why it's working for them. </a:t>
            </a:r>
          </a:p>
          <a:p>
            <a:pPr>
              <a:spcBef>
                <a:spcPct val="0"/>
              </a:spcBef>
            </a:pPr>
            <a:endParaRPr lang="en-US" smtClean="0"/>
          </a:p>
          <a:p>
            <a:pPr>
              <a:spcBef>
                <a:spcPct val="0"/>
              </a:spcBef>
            </a:pPr>
            <a:r>
              <a:rPr lang="en-US" b="1" smtClean="0"/>
              <a:t>(Click 4) </a:t>
            </a:r>
            <a:r>
              <a:rPr lang="en-US" smtClean="0"/>
              <a:t>ACTE is committed to making sure its members have access to the latest research and case studies that will help them in very practical ways in the classroom and in CTE administration. In a field that is so learning-centered, our goal is to help you to be always learning and applying your knowledge for the benefit of your students and community. </a:t>
            </a:r>
          </a:p>
          <a:p>
            <a:pPr>
              <a:spcBef>
                <a:spcPct val="0"/>
              </a:spcBef>
            </a:pPr>
            <a:endParaRPr lang="en-US" smtClean="0"/>
          </a:p>
          <a:p>
            <a:pPr>
              <a:spcBef>
                <a:spcPct val="0"/>
              </a:spcBef>
            </a:pPr>
            <a:r>
              <a:rPr lang="en-US" b="1" smtClean="0">
                <a:solidFill>
                  <a:srgbClr val="FF0000"/>
                </a:solidFill>
              </a:rPr>
              <a:t>(Click 5) </a:t>
            </a:r>
            <a:r>
              <a:rPr lang="en-US" smtClean="0">
                <a:solidFill>
                  <a:srgbClr val="FF0000"/>
                </a:solidFill>
              </a:rPr>
              <a:t>Working in the field of CTE is an adventure, and you never know what you’ll need next. ACTE members have quick and easy access to many resources and tools that are ready at a moment’s notice. We’ll help you get what you need, when you need it. </a:t>
            </a:r>
          </a:p>
        </p:txBody>
      </p:sp>
      <p:sp>
        <p:nvSpPr>
          <p:cNvPr id="23555" name="Slide Number Placeholder 3"/>
          <p:cNvSpPr>
            <a:spLocks noGrp="1"/>
          </p:cNvSpPr>
          <p:nvPr>
            <p:ph type="sldNum" sz="quarter" idx="5"/>
          </p:nvPr>
        </p:nvSpPr>
        <p:spPr>
          <a:noFill/>
        </p:spPr>
        <p:txBody>
          <a:bodyPr/>
          <a:lstStyle/>
          <a:p>
            <a:fld id="{A1F60CEF-4105-4C01-A89E-9771535DC1A8}"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p:txBody>
          <a:bodyPr/>
          <a:lstStyle/>
          <a:p>
            <a:pPr>
              <a:spcBef>
                <a:spcPct val="0"/>
              </a:spcBef>
            </a:pPr>
            <a:r>
              <a:rPr lang="en-US" smtClean="0"/>
              <a:t>At ACTE, we understand that often your budget is tight. You need educational and professional development solutions that are both effective AND cost effective. This is something that CTE organizations are facing around the country, especially now, and ACTE is committed to finding the best resources out there and providing them to our members at the lowest price possible. </a:t>
            </a:r>
          </a:p>
          <a:p>
            <a:pPr>
              <a:spcBef>
                <a:spcPct val="0"/>
              </a:spcBef>
            </a:pPr>
            <a:endParaRPr lang="en-US" smtClean="0"/>
          </a:p>
          <a:p>
            <a:pPr>
              <a:spcBef>
                <a:spcPct val="0"/>
              </a:spcBef>
            </a:pPr>
            <a:r>
              <a:rPr lang="en-US" b="1" smtClean="0"/>
              <a:t>(Click 1)</a:t>
            </a:r>
            <a:r>
              <a:rPr lang="en-US" smtClean="0"/>
              <a:t> When you buy in bulk, you get a lower price. It's a simple concept that has saved ACTE members thousands of dollars annually on the tools they need to be effective in their roles. One such tool is the Successful Practices Network, which we'll get into a little later. ACTE has been very successful in negotiating significant discounts for various third-party services and resources, and our members reap the benefits. </a:t>
            </a:r>
          </a:p>
          <a:p>
            <a:pPr>
              <a:spcBef>
                <a:spcPct val="0"/>
              </a:spcBef>
            </a:pPr>
            <a:endParaRPr lang="en-US" smtClean="0"/>
          </a:p>
          <a:p>
            <a:pPr>
              <a:spcBef>
                <a:spcPct val="0"/>
              </a:spcBef>
            </a:pPr>
            <a:r>
              <a:rPr lang="en-US" b="1" smtClean="0"/>
              <a:t>(Click 2) </a:t>
            </a:r>
            <a:r>
              <a:rPr lang="en-US" smtClean="0"/>
              <a:t>ACTE members get special pricing and priority registration for ACTE events, including our exciting new international summit on excellence in CTE, CareerTech VISION 2012. We'll get into that in more detail later, but I'll just say this is going to be the most talked-about and impactful CTE event of the year. And ACTE members get first dibs! </a:t>
            </a:r>
          </a:p>
          <a:p>
            <a:pPr>
              <a:spcBef>
                <a:spcPct val="0"/>
              </a:spcBef>
            </a:pPr>
            <a:endParaRPr lang="en-US" smtClean="0"/>
          </a:p>
          <a:p>
            <a:pPr>
              <a:spcBef>
                <a:spcPct val="0"/>
              </a:spcBef>
            </a:pPr>
            <a:r>
              <a:rPr lang="en-US" b="1" smtClean="0"/>
              <a:t>(Click 3) </a:t>
            </a:r>
            <a:r>
              <a:rPr lang="en-US" smtClean="0"/>
              <a:t>This is a benefit of ACTE membership that we hope you never need to use. Our members receive increased insurance coverage, in addition to their regular policies, for accidental death and dismemberment. The annual maximum amount of this coverage is $50,000. Again, this is a benefit that you hope you never need, but that can be very helpful should something happen. </a:t>
            </a:r>
          </a:p>
        </p:txBody>
      </p:sp>
      <p:sp>
        <p:nvSpPr>
          <p:cNvPr id="25603" name="Slide Number Placeholder 3"/>
          <p:cNvSpPr>
            <a:spLocks noGrp="1"/>
          </p:cNvSpPr>
          <p:nvPr>
            <p:ph type="sldNum" sz="quarter" idx="5"/>
          </p:nvPr>
        </p:nvSpPr>
        <p:spPr>
          <a:noFill/>
        </p:spPr>
        <p:txBody>
          <a:bodyPr/>
          <a:lstStyle/>
          <a:p>
            <a:fld id="{2119FEAB-EC40-44FF-AB3F-7ACCF3F15EFC}"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a:spcBef>
                <a:spcPct val="0"/>
              </a:spcBef>
            </a:pPr>
            <a:r>
              <a:rPr lang="en-US" smtClean="0"/>
              <a:t>It can be a challenge to stay on top of the latest news and best practices of our profession without spending hours researching… hours that you would probably rather be using for something else. ACTE can help you keep current with the latest developments and breakthroughs in CTE, </a:t>
            </a:r>
            <a:r>
              <a:rPr lang="en-US" smtClean="0">
                <a:solidFill>
                  <a:srgbClr val="FF0000"/>
                </a:solidFill>
              </a:rPr>
              <a:t>both nationally and here in your state</a:t>
            </a:r>
            <a:r>
              <a:rPr lang="en-US" smtClean="0"/>
              <a:t>, in several convenient ways.  </a:t>
            </a:r>
          </a:p>
          <a:p>
            <a:pPr>
              <a:spcBef>
                <a:spcPct val="0"/>
              </a:spcBef>
            </a:pPr>
            <a:endParaRPr lang="en-US" smtClean="0"/>
          </a:p>
          <a:p>
            <a:pPr>
              <a:spcBef>
                <a:spcPct val="0"/>
              </a:spcBef>
            </a:pPr>
            <a:r>
              <a:rPr lang="en-US" b="1" smtClean="0"/>
              <a:t>(Click 1) </a:t>
            </a:r>
            <a:r>
              <a:rPr lang="en-US" smtClean="0"/>
              <a:t>The ACTE website is the first place to start. It's your one-stop shop for everything CTE related, from what's happening on Capitol Hill to the upcoming events of interest to the CTE professional. Also on our website, you'll find links to the webinars and podcasts that have been so popular among our members.  </a:t>
            </a:r>
          </a:p>
          <a:p>
            <a:pPr>
              <a:spcBef>
                <a:spcPct val="0"/>
              </a:spcBef>
            </a:pPr>
            <a:endParaRPr lang="en-US" smtClean="0"/>
          </a:p>
          <a:p>
            <a:pPr>
              <a:spcBef>
                <a:spcPct val="0"/>
              </a:spcBef>
            </a:pPr>
            <a:r>
              <a:rPr lang="en-US" b="1" smtClean="0"/>
              <a:t>(Click 2) </a:t>
            </a:r>
            <a:r>
              <a:rPr lang="en-US" smtClean="0"/>
              <a:t>Our Techniques magazine is the flagship publication in the world of CTE, and sets the standard for excellence in our field. It has won several awards and remains the best and most relevant publication dedicated to your needs and the larger picture of CTE on the state and national levels. ACTE members receive it as part of their membership. </a:t>
            </a:r>
          </a:p>
          <a:p>
            <a:pPr>
              <a:spcBef>
                <a:spcPct val="0"/>
              </a:spcBef>
            </a:pPr>
            <a:endParaRPr lang="en-US" smtClean="0"/>
          </a:p>
          <a:p>
            <a:pPr>
              <a:spcBef>
                <a:spcPct val="0"/>
              </a:spcBef>
            </a:pPr>
            <a:r>
              <a:rPr lang="en-US" b="1" smtClean="0"/>
              <a:t>(Click 3) </a:t>
            </a:r>
            <a:r>
              <a:rPr lang="en-US" smtClean="0"/>
              <a:t>Our members have told us how much they appreciate our webinars on a wide range of CTE topics. These webinars can be used for re-licensure and general education in a particular subject.  </a:t>
            </a:r>
          </a:p>
          <a:p>
            <a:pPr>
              <a:spcBef>
                <a:spcPct val="0"/>
              </a:spcBef>
            </a:pPr>
            <a:endParaRPr lang="en-US" smtClean="0"/>
          </a:p>
          <a:p>
            <a:pPr>
              <a:spcBef>
                <a:spcPct val="0"/>
              </a:spcBef>
            </a:pPr>
            <a:r>
              <a:rPr lang="en-US" b="1" smtClean="0"/>
              <a:t>(Click 4) </a:t>
            </a:r>
            <a:r>
              <a:rPr lang="en-US" smtClean="0"/>
              <a:t>Our monthly podcasts have also been a big hit with our members, as we've had over 18,000 members listen in as we discuss a variety of timely and fascinating topics related to CTE.  </a:t>
            </a:r>
          </a:p>
          <a:p>
            <a:pPr>
              <a:spcBef>
                <a:spcPct val="0"/>
              </a:spcBef>
            </a:pPr>
            <a:endParaRPr lang="en-US" smtClean="0"/>
          </a:p>
          <a:p>
            <a:pPr>
              <a:spcBef>
                <a:spcPct val="0"/>
              </a:spcBef>
            </a:pPr>
            <a:r>
              <a:rPr lang="en-US" b="1" smtClean="0"/>
              <a:t>(Click 5) </a:t>
            </a:r>
            <a:r>
              <a:rPr lang="en-US" smtClean="0"/>
              <a:t>I mentioned the Successful Practices Network earlier and now I want to share a little more about it with you. SPN is exactly what its name says: a thriving, organic community of professional educators who share strategies and research to develop a culture of success in our educational institutions. SPN also represents a rich array of practical resources and services—all of which are discounted for ACTE members! These resources include: </a:t>
            </a:r>
          </a:p>
          <a:p>
            <a:pPr>
              <a:spcBef>
                <a:spcPct val="0"/>
              </a:spcBef>
            </a:pPr>
            <a:endParaRPr lang="en-US" smtClean="0"/>
          </a:p>
          <a:p>
            <a:pPr>
              <a:spcBef>
                <a:spcPct val="0"/>
              </a:spcBef>
            </a:pPr>
            <a:r>
              <a:rPr lang="en-US" b="1" smtClean="0"/>
              <a:t>(Click 6)</a:t>
            </a:r>
          </a:p>
          <a:p>
            <a:pPr>
              <a:spcBef>
                <a:spcPct val="0"/>
              </a:spcBef>
            </a:pPr>
            <a:r>
              <a:rPr lang="en-US" smtClean="0"/>
              <a:t>• Access to over 1800 highly rigorous and relevant Gold Seal Lessons</a:t>
            </a:r>
            <a:br>
              <a:rPr lang="en-US" smtClean="0"/>
            </a:br>
            <a:r>
              <a:rPr lang="en-US" smtClean="0"/>
              <a:t>• Network Monthly Newsletter, Technical Bulletins, and Learning Leaders Q &amp; A</a:t>
            </a:r>
            <a:br>
              <a:rPr lang="en-US" smtClean="0"/>
            </a:br>
            <a:r>
              <a:rPr lang="en-US" smtClean="0"/>
              <a:t>• Webinars, podcasts, and access to national research and development</a:t>
            </a:r>
            <a:br>
              <a:rPr lang="en-US" smtClean="0"/>
            </a:br>
            <a:r>
              <a:rPr lang="en-US" smtClean="0"/>
              <a:t>• Social networking with schools across the country via online forums and blogs</a:t>
            </a:r>
            <a:br>
              <a:rPr lang="en-US" smtClean="0"/>
            </a:br>
            <a:r>
              <a:rPr lang="en-US" smtClean="0"/>
              <a:t>• Professional development through Collaborating Online for Rigor and Relevance (CORR)</a:t>
            </a:r>
            <a:br>
              <a:rPr lang="en-US" smtClean="0"/>
            </a:br>
            <a:r>
              <a:rPr lang="en-US" smtClean="0"/>
              <a:t>• Coaching support from highly qualified CTE Educational Consultants</a:t>
            </a:r>
            <a:br>
              <a:rPr lang="en-US" smtClean="0"/>
            </a:br>
            <a:r>
              <a:rPr lang="en-US" smtClean="0"/>
              <a:t>• A school site visit and customized action plan</a:t>
            </a:r>
            <a:br>
              <a:rPr lang="en-US" smtClean="0"/>
            </a:br>
            <a:r>
              <a:rPr lang="en-US" smtClean="0"/>
              <a:t>• Discounted rates for access to We Suite of Surveys </a:t>
            </a:r>
            <a:br>
              <a:rPr lang="en-US" smtClean="0"/>
            </a:br>
            <a:r>
              <a:rPr lang="en-US" smtClean="0"/>
              <a:t>• And much more!</a:t>
            </a:r>
          </a:p>
          <a:p>
            <a:pPr>
              <a:spcBef>
                <a:spcPct val="0"/>
              </a:spcBef>
            </a:pPr>
            <a:r>
              <a:rPr lang="en-US" smtClean="0"/>
              <a:t>I think you can see the value represented here! They've got some really good stuff and our partnership with SPN makes their resources that much more accessible and affordable for you. </a:t>
            </a:r>
          </a:p>
          <a:p>
            <a:pPr>
              <a:spcBef>
                <a:spcPct val="0"/>
              </a:spcBef>
            </a:pPr>
            <a:r>
              <a:rPr lang="en-US" smtClean="0"/>
              <a:t/>
            </a:r>
            <a:br>
              <a:rPr lang="en-US" smtClean="0"/>
            </a:br>
            <a:r>
              <a:rPr lang="en-US" b="1" smtClean="0"/>
              <a:t>(Click 7) </a:t>
            </a:r>
            <a:r>
              <a:rPr lang="en-US" smtClean="0"/>
              <a:t>ACTE's Issue Briefs are short, helpful reports on topics such as worker retraining and adolescent literacy. Another Issue Brief is STEM, a book/toolkit on marketing your CTE program. And our successful CTE literacy program we developed in partnership with </a:t>
            </a:r>
            <a:r>
              <a:rPr lang="en-US" i="1" smtClean="0"/>
              <a:t>USA TODAY  </a:t>
            </a:r>
            <a:r>
              <a:rPr lang="en-US" smtClean="0"/>
              <a:t>is available to our members at a discount. Still more benefits that are all available to you as a member of ACTE! </a:t>
            </a:r>
          </a:p>
        </p:txBody>
      </p:sp>
      <p:sp>
        <p:nvSpPr>
          <p:cNvPr id="27651" name="Slide Number Placeholder 3"/>
          <p:cNvSpPr>
            <a:spLocks noGrp="1"/>
          </p:cNvSpPr>
          <p:nvPr>
            <p:ph type="sldNum" sz="quarter" idx="5"/>
          </p:nvPr>
        </p:nvSpPr>
        <p:spPr>
          <a:noFill/>
        </p:spPr>
        <p:txBody>
          <a:bodyPr/>
          <a:lstStyle/>
          <a:p>
            <a:fld id="{84F117DA-4858-458D-BDDE-895B95E7679D}"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p:txBody>
          <a:bodyPr/>
          <a:lstStyle/>
          <a:p>
            <a:pPr>
              <a:spcBef>
                <a:spcPct val="0"/>
              </a:spcBef>
            </a:pPr>
            <a:r>
              <a:rPr lang="en-US" smtClean="0"/>
              <a:t>There's a lot to wade through when it comes to the news, and especially the news from D.C. as it affects our profession. ACTE is here to help you get the news you care about so you can stay informed about everything important happening in the world of CTE.  </a:t>
            </a:r>
          </a:p>
          <a:p>
            <a:pPr>
              <a:spcBef>
                <a:spcPct val="0"/>
              </a:spcBef>
            </a:pPr>
            <a:endParaRPr lang="en-US" smtClean="0"/>
          </a:p>
          <a:p>
            <a:pPr>
              <a:spcBef>
                <a:spcPct val="0"/>
              </a:spcBef>
            </a:pPr>
            <a:r>
              <a:rPr lang="en-US" b="1" smtClean="0"/>
              <a:t>(Click 1) </a:t>
            </a:r>
            <a:r>
              <a:rPr lang="en-US" smtClean="0"/>
              <a:t>Enjoy the convenience of having all the CTE news you want delivered to your email inbox. ACTE members can choose to receive the news that interests them on such topics as legislation, national and state CTE funding, inspiring success stories, and national best practices and trends. It's all at your fingertips when you join ACTE! </a:t>
            </a:r>
          </a:p>
        </p:txBody>
      </p:sp>
      <p:sp>
        <p:nvSpPr>
          <p:cNvPr id="29699" name="Slide Number Placeholder 3"/>
          <p:cNvSpPr>
            <a:spLocks noGrp="1"/>
          </p:cNvSpPr>
          <p:nvPr>
            <p:ph type="sldNum" sz="quarter" idx="5"/>
          </p:nvPr>
        </p:nvSpPr>
        <p:spPr>
          <a:noFill/>
        </p:spPr>
        <p:txBody>
          <a:bodyPr/>
          <a:lstStyle/>
          <a:p>
            <a:fld id="{05057DA8-9BCF-4D2A-BEEC-531FE3B01373}"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65B771-AE60-48F9-9444-D2BE369EA497}"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049E1-B347-49A8-9389-B223840CAC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8C6264-B582-45DB-9A82-6144D7B27B15}"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6A934-A0B0-4D46-9A0D-CBE85311E3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D3AAE-121E-43AB-96AB-FA84326544BF}"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F106E6-C587-44C8-BFB9-EA2D7CB3D5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051" y="97108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38445"/>
            <a:ext cx="8229600" cy="3648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C0CF7E-2300-43E3-A467-149D261A6782}"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2E7E2-4D29-402A-B3EB-EE36113077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84DB99-8C53-4578-8C4C-C2EF8145B418}" type="datetimeFigureOut">
              <a:rPr lang="en-US"/>
              <a:pPr>
                <a:defRPr/>
              </a:pPr>
              <a:t>4/8/2013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98D1AB-D56A-4BF0-8122-D660F41B0C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62DD03-55E7-4555-8B15-9E404A18EF3C}"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9B63FE-D15C-4039-9E2F-07EE23E30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E00E63-C34B-4EC9-9977-72C248BBC9C9}" type="datetimeFigureOut">
              <a:rPr lang="en-US"/>
              <a:pPr>
                <a:defRPr/>
              </a:pPr>
              <a:t>4/8/2013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769782-7AD1-457F-B9AB-A2D7615A35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05FB4B-E06F-44EF-8205-BFE2A491D07A}" type="datetimeFigureOut">
              <a:rPr lang="en-US"/>
              <a:pPr>
                <a:defRPr/>
              </a:pPr>
              <a:t>4/8/2013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A39480-D819-40E9-BBEF-CB63E44730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245CFB-6861-443D-9E40-7E00A7BCBDA2}" type="datetimeFigureOut">
              <a:rPr lang="en-US"/>
              <a:pPr>
                <a:defRPr/>
              </a:pPr>
              <a:t>4/8/2013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C56B72-E15B-4D32-B260-DB4DE72C57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3C0E92-AEE1-481A-AF1D-6D9AF9A8AF2F}"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B975F8-28AC-4ED1-B218-F89909B281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DA7F05-085C-472D-B2E6-FF57F6983C79}" type="datetimeFigureOut">
              <a:rPr lang="en-US"/>
              <a:pPr>
                <a:defRPr/>
              </a:pPr>
              <a:t>4/8/2013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DBCDB9-5BAB-4EA6-B2F5-F21081F19F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4E9300-A096-4ECF-A437-B217CEE041A5}" type="datetimeFigureOut">
              <a:rPr lang="en-US"/>
              <a:pPr>
                <a:defRPr/>
              </a:pPr>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CCB941-E66F-422C-AEDA-963E2EE083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51" y="971079"/>
            <a:ext cx="8229600" cy="1267365"/>
          </a:xfrm>
        </p:spPr>
        <p:txBody>
          <a:bodyPr/>
          <a:lstStyle/>
          <a:p>
            <a:r>
              <a:rPr lang="en-US" sz="6000" b="1" dirty="0" smtClean="0">
                <a:solidFill>
                  <a:srgbClr val="0068B2"/>
                </a:solidFill>
              </a:rPr>
              <a:t>Federal Updates</a:t>
            </a:r>
            <a:endParaRPr lang="en-US" sz="6000" b="1" dirty="0">
              <a:solidFill>
                <a:srgbClr val="0068B2"/>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Presented by:</a:t>
            </a:r>
            <a:endParaRPr lang="en-US" dirty="0"/>
          </a:p>
          <a:p>
            <a:pPr marL="0" indent="0" algn="ctr">
              <a:buNone/>
            </a:pPr>
            <a:r>
              <a:rPr lang="en-US" dirty="0" smtClean="0"/>
              <a:t>Michelle Oliveira, CACTE President</a:t>
            </a:r>
          </a:p>
          <a:p>
            <a:pPr marL="0" indent="0" algn="ctr">
              <a:buNone/>
            </a:pPr>
            <a:r>
              <a:rPr lang="en-US" dirty="0" smtClean="0"/>
              <a:t>Susie Johnson, CACTE Secretary</a:t>
            </a:r>
          </a:p>
          <a:p>
            <a:pPr marL="0" indent="0" algn="ctr">
              <a:buNone/>
            </a:pPr>
            <a:r>
              <a:rPr lang="en-US" dirty="0" smtClean="0"/>
              <a:t>Diane Walker, CACTE President Elect</a:t>
            </a:r>
            <a:endParaRPr lang="en-US" dirty="0"/>
          </a:p>
        </p:txBody>
      </p:sp>
    </p:spTree>
    <p:extLst>
      <p:ext uri="{BB962C8B-B14F-4D97-AF65-F5344CB8AC3E}">
        <p14:creationId xmlns:p14="http://schemas.microsoft.com/office/powerpoint/2010/main" val="113103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Administration’s </a:t>
            </a:r>
            <a:br>
              <a:rPr lang="en-US" b="1" dirty="0">
                <a:solidFill>
                  <a:schemeClr val="accent1"/>
                </a:solidFill>
              </a:rPr>
            </a:br>
            <a:r>
              <a:rPr lang="en-US" b="1" dirty="0">
                <a:solidFill>
                  <a:schemeClr val="accent1"/>
                </a:solidFill>
              </a:rPr>
              <a:t>Perkins Blueprint</a:t>
            </a:r>
            <a:endParaRPr lang="en-US" dirty="0"/>
          </a:p>
        </p:txBody>
      </p:sp>
      <p:sp>
        <p:nvSpPr>
          <p:cNvPr id="3" name="Content Placeholder 2"/>
          <p:cNvSpPr>
            <a:spLocks noGrp="1"/>
          </p:cNvSpPr>
          <p:nvPr>
            <p:ph idx="1"/>
          </p:nvPr>
        </p:nvSpPr>
        <p:spPr>
          <a:xfrm>
            <a:off x="769904" y="2238445"/>
            <a:ext cx="7916895" cy="3648475"/>
          </a:xfrm>
        </p:spPr>
        <p:txBody>
          <a:bodyPr/>
          <a:lstStyle/>
          <a:p>
            <a:r>
              <a:rPr lang="en-US" sz="2800" dirty="0"/>
              <a:t>Concerns arise with specific details of </a:t>
            </a:r>
            <a:r>
              <a:rPr lang="en-US" sz="2800" dirty="0" smtClean="0"/>
              <a:t>theme implementation</a:t>
            </a:r>
            <a:r>
              <a:rPr lang="en-US" sz="2800" dirty="0"/>
              <a:t>:</a:t>
            </a:r>
          </a:p>
          <a:p>
            <a:pPr marL="0" indent="0">
              <a:buNone/>
            </a:pPr>
            <a:r>
              <a:rPr lang="en-US" sz="2800" dirty="0" smtClean="0"/>
              <a:t>– </a:t>
            </a:r>
            <a:r>
              <a:rPr lang="en-US" sz="2400" dirty="0"/>
              <a:t>Competitive grants</a:t>
            </a:r>
          </a:p>
          <a:p>
            <a:pPr marL="0" indent="0">
              <a:buNone/>
            </a:pPr>
            <a:r>
              <a:rPr lang="en-US" sz="2400" dirty="0" smtClean="0"/>
              <a:t>– </a:t>
            </a:r>
            <a:r>
              <a:rPr lang="en-US" sz="2400" dirty="0"/>
              <a:t>Mandatory </a:t>
            </a:r>
            <a:r>
              <a:rPr lang="en-US" sz="2400" dirty="0" smtClean="0"/>
              <a:t>secondary‐postsecondary consortia</a:t>
            </a:r>
            <a:endParaRPr lang="en-US" sz="2400" dirty="0"/>
          </a:p>
          <a:p>
            <a:pPr marL="0" indent="0">
              <a:buNone/>
            </a:pPr>
            <a:r>
              <a:rPr lang="en-US" sz="2400" dirty="0" smtClean="0"/>
              <a:t>– </a:t>
            </a:r>
            <a:r>
              <a:rPr lang="en-US" sz="2400" dirty="0"/>
              <a:t>Funding limited to high‐growth career </a:t>
            </a:r>
            <a:r>
              <a:rPr lang="en-US" sz="2400" dirty="0" smtClean="0"/>
              <a:t>areas identified at    </a:t>
            </a:r>
          </a:p>
          <a:p>
            <a:pPr marL="0" indent="0">
              <a:buNone/>
            </a:pPr>
            <a:r>
              <a:rPr lang="en-US" sz="2400" dirty="0"/>
              <a:t> </a:t>
            </a:r>
            <a:r>
              <a:rPr lang="en-US" sz="2400" dirty="0" smtClean="0"/>
              <a:t>  state level</a:t>
            </a:r>
          </a:p>
          <a:p>
            <a:pPr marL="0" indent="0">
              <a:buNone/>
            </a:pPr>
            <a:r>
              <a:rPr lang="en-US" sz="2400" dirty="0" smtClean="0"/>
              <a:t>– </a:t>
            </a:r>
            <a:r>
              <a:rPr lang="en-US" sz="2400" dirty="0"/>
              <a:t>State grant funding redirected to national </a:t>
            </a:r>
            <a:r>
              <a:rPr lang="en-US" sz="2400" dirty="0" smtClean="0"/>
              <a:t>Innovation Fund</a:t>
            </a:r>
            <a:endParaRPr lang="en-US" sz="2400" dirty="0"/>
          </a:p>
          <a:p>
            <a:pPr marL="0" indent="0">
              <a:buNone/>
            </a:pPr>
            <a:r>
              <a:rPr lang="en-US" sz="2400" dirty="0"/>
              <a:t>– Private sector match</a:t>
            </a:r>
          </a:p>
          <a:p>
            <a:pPr marL="0" indent="0">
              <a:buNone/>
            </a:pPr>
            <a:r>
              <a:rPr lang="en-US" sz="2400" dirty="0"/>
              <a:t>– </a:t>
            </a:r>
            <a:r>
              <a:rPr lang="en-US" sz="2400" dirty="0" smtClean="0"/>
              <a:t>State </a:t>
            </a:r>
            <a:r>
              <a:rPr lang="en-US" sz="2400" dirty="0"/>
              <a:t>conditions to receive funding</a:t>
            </a:r>
          </a:p>
        </p:txBody>
      </p:sp>
    </p:spTree>
    <p:extLst>
      <p:ext uri="{BB962C8B-B14F-4D97-AF65-F5344CB8AC3E}">
        <p14:creationId xmlns:p14="http://schemas.microsoft.com/office/powerpoint/2010/main" val="400218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51" y="740650"/>
            <a:ext cx="8229600" cy="1373430"/>
          </a:xfrm>
        </p:spPr>
        <p:txBody>
          <a:bodyPr/>
          <a:lstStyle/>
          <a:p>
            <a:r>
              <a:rPr lang="en-US" b="1" dirty="0">
                <a:solidFill>
                  <a:schemeClr val="accent1"/>
                </a:solidFill>
              </a:rPr>
              <a:t>ACTE</a:t>
            </a:r>
            <a:br>
              <a:rPr lang="en-US" b="1" dirty="0">
                <a:solidFill>
                  <a:schemeClr val="accent1"/>
                </a:solidFill>
              </a:rPr>
            </a:br>
            <a:r>
              <a:rPr lang="en-US" b="1" dirty="0">
                <a:solidFill>
                  <a:schemeClr val="accent1"/>
                </a:solidFill>
              </a:rPr>
              <a:t>Perkins Guiding Principles</a:t>
            </a:r>
            <a:endParaRPr lang="en-US" dirty="0">
              <a:solidFill>
                <a:schemeClr val="accent1"/>
              </a:solidFill>
            </a:endParaRPr>
          </a:p>
        </p:txBody>
      </p:sp>
      <p:sp>
        <p:nvSpPr>
          <p:cNvPr id="3" name="Content Placeholder 2"/>
          <p:cNvSpPr>
            <a:spLocks noGrp="1"/>
          </p:cNvSpPr>
          <p:nvPr>
            <p:ph idx="1"/>
          </p:nvPr>
        </p:nvSpPr>
        <p:spPr>
          <a:xfrm>
            <a:off x="693094" y="2114081"/>
            <a:ext cx="7993705" cy="3772840"/>
          </a:xfrm>
        </p:spPr>
        <p:txBody>
          <a:bodyPr/>
          <a:lstStyle/>
          <a:p>
            <a:pPr marL="514350" indent="-514350">
              <a:buFont typeface="+mj-lt"/>
              <a:buAutoNum type="arabicPeriod"/>
            </a:pPr>
            <a:r>
              <a:rPr lang="en-US" dirty="0"/>
              <a:t>Redefine the Federal Role in CTE</a:t>
            </a:r>
          </a:p>
          <a:p>
            <a:pPr marL="0" indent="0">
              <a:buNone/>
            </a:pPr>
            <a:r>
              <a:rPr lang="en-US" dirty="0"/>
              <a:t>2. Target Expenditures</a:t>
            </a:r>
          </a:p>
          <a:p>
            <a:pPr marL="0" indent="0">
              <a:buNone/>
            </a:pPr>
            <a:r>
              <a:rPr lang="en-US" dirty="0"/>
              <a:t>3. Define Program Quality Elements</a:t>
            </a:r>
          </a:p>
          <a:p>
            <a:pPr marL="0" indent="0">
              <a:buNone/>
            </a:pPr>
            <a:r>
              <a:rPr lang="fr-FR" dirty="0"/>
              <a:t>4. </a:t>
            </a:r>
            <a:r>
              <a:rPr lang="fr-FR" dirty="0" err="1"/>
              <a:t>Ensure</a:t>
            </a:r>
            <a:r>
              <a:rPr lang="fr-FR" dirty="0"/>
              <a:t> Relevant &amp; Consistent Data</a:t>
            </a:r>
          </a:p>
          <a:p>
            <a:pPr marL="0" indent="0">
              <a:buNone/>
            </a:pPr>
            <a:r>
              <a:rPr lang="en-US" dirty="0"/>
              <a:t>5. Offer Incentives for Innovation</a:t>
            </a:r>
          </a:p>
          <a:p>
            <a:pPr marL="0" indent="0">
              <a:buNone/>
            </a:pPr>
            <a:r>
              <a:rPr lang="en-US" dirty="0"/>
              <a:t>6. Provide the Infrastructure to Support </a:t>
            </a:r>
            <a:r>
              <a:rPr lang="en-US" dirty="0" smtClean="0"/>
              <a:t>the </a:t>
            </a:r>
          </a:p>
          <a:p>
            <a:pPr marL="0" indent="0">
              <a:buNone/>
            </a:pPr>
            <a:r>
              <a:rPr lang="en-US" dirty="0"/>
              <a:t> </a:t>
            </a:r>
            <a:r>
              <a:rPr lang="en-US" dirty="0" smtClean="0"/>
              <a:t>    System</a:t>
            </a:r>
            <a:endParaRPr lang="en-US" dirty="0"/>
          </a:p>
        </p:txBody>
      </p:sp>
    </p:spTree>
    <p:extLst>
      <p:ext uri="{BB962C8B-B14F-4D97-AF65-F5344CB8AC3E}">
        <p14:creationId xmlns:p14="http://schemas.microsoft.com/office/powerpoint/2010/main" val="42223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Perkins Next Steps</a:t>
            </a:r>
            <a:endParaRPr lang="en-US" dirty="0">
              <a:solidFill>
                <a:schemeClr val="accent1"/>
              </a:solidFill>
            </a:endParaRPr>
          </a:p>
        </p:txBody>
      </p:sp>
      <p:sp>
        <p:nvSpPr>
          <p:cNvPr id="3" name="Content Placeholder 2"/>
          <p:cNvSpPr>
            <a:spLocks noGrp="1"/>
          </p:cNvSpPr>
          <p:nvPr>
            <p:ph idx="1"/>
          </p:nvPr>
        </p:nvSpPr>
        <p:spPr>
          <a:xfrm>
            <a:off x="731500" y="2238445"/>
            <a:ext cx="7955300" cy="3648475"/>
          </a:xfrm>
        </p:spPr>
        <p:txBody>
          <a:bodyPr/>
          <a:lstStyle/>
          <a:p>
            <a:r>
              <a:rPr lang="en-US" sz="2800" dirty="0"/>
              <a:t>Blueprint is </a:t>
            </a:r>
            <a:r>
              <a:rPr lang="en-US" sz="2800" b="1" u="sng" dirty="0"/>
              <a:t>only a proposal </a:t>
            </a:r>
            <a:r>
              <a:rPr lang="en-US" sz="2800" dirty="0"/>
              <a:t>– many </a:t>
            </a:r>
            <a:r>
              <a:rPr lang="en-US" sz="2800" dirty="0" smtClean="0"/>
              <a:t>steps before </a:t>
            </a:r>
            <a:r>
              <a:rPr lang="en-US" sz="2800" dirty="0"/>
              <a:t>law is reauthorized</a:t>
            </a:r>
          </a:p>
          <a:p>
            <a:r>
              <a:rPr lang="en-US" sz="2800" dirty="0" smtClean="0"/>
              <a:t>Congress </a:t>
            </a:r>
            <a:r>
              <a:rPr lang="en-US" sz="2800" dirty="0"/>
              <a:t>not likely to discuss Perkins at </a:t>
            </a:r>
            <a:r>
              <a:rPr lang="en-US" sz="2800" dirty="0" smtClean="0"/>
              <a:t>all before </a:t>
            </a:r>
            <a:r>
              <a:rPr lang="en-US" sz="2800" dirty="0"/>
              <a:t>2013, final reauthorization not </a:t>
            </a:r>
            <a:r>
              <a:rPr lang="en-US" sz="2800" dirty="0" smtClean="0"/>
              <a:t>likely for </a:t>
            </a:r>
            <a:r>
              <a:rPr lang="en-US" sz="2800" dirty="0"/>
              <a:t>several years</a:t>
            </a:r>
          </a:p>
          <a:p>
            <a:r>
              <a:rPr lang="en-US" sz="2800" dirty="0" smtClean="0"/>
              <a:t>ACTE </a:t>
            </a:r>
            <a:r>
              <a:rPr lang="en-US" sz="2800" dirty="0"/>
              <a:t>in the process of developing </a:t>
            </a:r>
            <a:r>
              <a:rPr lang="en-US" sz="2800" dirty="0" smtClean="0"/>
              <a:t>detailed recommendations </a:t>
            </a:r>
            <a:r>
              <a:rPr lang="en-US" sz="2800" dirty="0"/>
              <a:t>to flesh out principles</a:t>
            </a:r>
          </a:p>
        </p:txBody>
      </p:sp>
    </p:spTree>
    <p:extLst>
      <p:ext uri="{BB962C8B-B14F-4D97-AF65-F5344CB8AC3E}">
        <p14:creationId xmlns:p14="http://schemas.microsoft.com/office/powerpoint/2010/main" val="138168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92363"/>
            <a:ext cx="7772400" cy="2073275"/>
          </a:xfrm>
        </p:spPr>
        <p:txBody>
          <a:bodyPr rtlCol="0">
            <a:noAutofit/>
          </a:bodyPr>
          <a:lstStyle/>
          <a:p>
            <a:pPr algn="ctr" fontAlgn="auto">
              <a:spcAft>
                <a:spcPts val="0"/>
              </a:spcAft>
              <a:defRPr/>
            </a:pPr>
            <a:r>
              <a:rPr lang="en-US" sz="6600" dirty="0" smtClean="0">
                <a:solidFill>
                  <a:srgbClr val="0068B2"/>
                </a:solidFill>
              </a:rPr>
              <a:t>Why Partner </a:t>
            </a:r>
            <a:br>
              <a:rPr lang="en-US" sz="6600" dirty="0" smtClean="0">
                <a:solidFill>
                  <a:srgbClr val="0068B2"/>
                </a:solidFill>
              </a:rPr>
            </a:br>
            <a:r>
              <a:rPr lang="en-US" sz="6600" dirty="0" smtClean="0">
                <a:solidFill>
                  <a:srgbClr val="0068B2"/>
                </a:solidFill>
              </a:rPr>
              <a:t>With ACTE?</a:t>
            </a:r>
            <a:endParaRPr lang="en-US" sz="6600" dirty="0">
              <a:solidFill>
                <a:srgbClr val="0068B2"/>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2128838" y="3079750"/>
            <a:ext cx="4862512" cy="915988"/>
          </a:xfrm>
        </p:spPr>
        <p:txBody>
          <a:bodyPr/>
          <a:lstStyle/>
          <a:p>
            <a:r>
              <a:rPr lang="en-US" sz="4400" b="1" dirty="0" smtClean="0">
                <a:solidFill>
                  <a:srgbClr val="0068B2"/>
                </a:solidFill>
              </a:rPr>
              <a:t>Partner With Us</a:t>
            </a:r>
          </a:p>
          <a:p>
            <a:endParaRPr lang="en-US" b="1" dirty="0" smtClean="0">
              <a:solidFill>
                <a:srgbClr val="0068B2"/>
              </a:solidFill>
            </a:endParaRPr>
          </a:p>
        </p:txBody>
      </p:sp>
      <p:sp>
        <p:nvSpPr>
          <p:cNvPr id="4" name="Flowchart: Alternate Process 3"/>
          <p:cNvSpPr/>
          <p:nvPr/>
        </p:nvSpPr>
        <p:spPr>
          <a:xfrm>
            <a:off x="3278188" y="1201738"/>
            <a:ext cx="2587625" cy="157480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dirty="0" smtClean="0"/>
              <a:t>State Logo</a:t>
            </a:r>
            <a:endParaRPr lang="en-US" dirty="0"/>
          </a:p>
        </p:txBody>
      </p:sp>
      <p:sp>
        <p:nvSpPr>
          <p:cNvPr id="14341" name="Text Box 5"/>
          <p:cNvSpPr txBox="1">
            <a:spLocks noChangeArrowheads="1"/>
          </p:cNvSpPr>
          <p:nvPr/>
        </p:nvSpPr>
        <p:spPr bwMode="auto">
          <a:xfrm>
            <a:off x="2054225" y="3995738"/>
            <a:ext cx="5245100" cy="366712"/>
          </a:xfrm>
          <a:prstGeom prst="rect">
            <a:avLst/>
          </a:prstGeom>
          <a:noFill/>
          <a:ln w="9525">
            <a:noFill/>
            <a:miter lim="800000"/>
            <a:headEnd/>
            <a:tailEnd/>
          </a:ln>
          <a:effectLst/>
        </p:spPr>
        <p:txBody>
          <a:bodyPr>
            <a:spAutoFit/>
          </a:bodyPr>
          <a:lstStyle/>
          <a:p>
            <a:pPr>
              <a:spcBef>
                <a:spcPct val="50000"/>
              </a:spcBef>
            </a:pPr>
            <a:endParaRPr lang="en-US"/>
          </a:p>
        </p:txBody>
      </p:sp>
      <p:pic>
        <p:nvPicPr>
          <p:cNvPr id="7" name="Picture 4" descr="ACTE logo color 2"/>
          <p:cNvPicPr>
            <a:picLocks noChangeAspect="1" noChangeArrowheads="1"/>
          </p:cNvPicPr>
          <p:nvPr/>
        </p:nvPicPr>
        <p:blipFill>
          <a:blip r:embed="rId3"/>
          <a:srcRect/>
          <a:stretch>
            <a:fillRect/>
          </a:stretch>
        </p:blipFill>
        <p:spPr bwMode="auto">
          <a:xfrm>
            <a:off x="2971800" y="914400"/>
            <a:ext cx="3276600" cy="2165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p:cNvPicPr>
          <p:nvPr/>
        </p:nvPicPr>
        <p:blipFill>
          <a:blip r:embed="rId3"/>
          <a:srcRect/>
          <a:stretch>
            <a:fillRect/>
          </a:stretch>
        </p:blipFill>
        <p:spPr bwMode="auto">
          <a:xfrm>
            <a:off x="3227388" y="1470025"/>
            <a:ext cx="2689225" cy="1566863"/>
          </a:xfrm>
          <a:prstGeom prst="rect">
            <a:avLst/>
          </a:prstGeom>
          <a:noFill/>
          <a:ln w="9525">
            <a:noFill/>
            <a:miter lim="800000"/>
            <a:headEnd/>
            <a:tailEnd/>
          </a:ln>
        </p:spPr>
      </p:pic>
      <p:sp>
        <p:nvSpPr>
          <p:cNvPr id="6" name="Flowchart: Alternate Process 5"/>
          <p:cNvSpPr/>
          <p:nvPr/>
        </p:nvSpPr>
        <p:spPr>
          <a:xfrm>
            <a:off x="3278188" y="3429000"/>
            <a:ext cx="2587625" cy="157480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dirty="0" smtClean="0"/>
              <a:t>State Logo</a:t>
            </a:r>
            <a:endParaRPr lang="en-US" dirty="0"/>
          </a:p>
        </p:txBody>
      </p:sp>
      <p:pic>
        <p:nvPicPr>
          <p:cNvPr id="16387" name="Picture 3" descr="ACTE logo color 2"/>
          <p:cNvPicPr>
            <a:picLocks noChangeAspect="1" noChangeArrowheads="1"/>
          </p:cNvPicPr>
          <p:nvPr/>
        </p:nvPicPr>
        <p:blipFill>
          <a:blip r:embed="rId4"/>
          <a:srcRect/>
          <a:stretch>
            <a:fillRect/>
          </a:stretch>
        </p:blipFill>
        <p:spPr bwMode="auto">
          <a:xfrm>
            <a:off x="3227388" y="3036888"/>
            <a:ext cx="2689225" cy="22209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452438" y="663575"/>
            <a:ext cx="8229600" cy="884238"/>
          </a:xfrm>
        </p:spPr>
        <p:txBody>
          <a:bodyPr/>
          <a:lstStyle/>
          <a:p>
            <a:r>
              <a:rPr lang="en-US" smtClean="0">
                <a:solidFill>
                  <a:srgbClr val="0068B2"/>
                </a:solidFill>
              </a:rPr>
              <a:t>Who is ACTE?</a:t>
            </a:r>
          </a:p>
        </p:txBody>
      </p:sp>
      <p:sp>
        <p:nvSpPr>
          <p:cNvPr id="5" name="Content Placeholder 4"/>
          <p:cNvSpPr>
            <a:spLocks noGrp="1"/>
          </p:cNvSpPr>
          <p:nvPr>
            <p:ph idx="1"/>
          </p:nvPr>
        </p:nvSpPr>
        <p:spPr>
          <a:xfrm>
            <a:off x="769938" y="1662113"/>
            <a:ext cx="7604125" cy="4186237"/>
          </a:xfrm>
        </p:spPr>
        <p:txBody>
          <a:bodyPr/>
          <a:lstStyle/>
          <a:p>
            <a:pPr marL="0" indent="0" algn="ctr" hangingPunct="0">
              <a:buFont typeface="Arial" charset="0"/>
              <a:buNone/>
            </a:pPr>
            <a:r>
              <a:rPr lang="en-US" sz="3000" smtClean="0">
                <a:solidFill>
                  <a:srgbClr val="0068B2"/>
                </a:solidFill>
              </a:rPr>
              <a:t>Association for Career and Technical Education</a:t>
            </a:r>
          </a:p>
          <a:p>
            <a:pPr lvl="1" hangingPunct="0">
              <a:buFont typeface="Arial" charset="0"/>
              <a:buChar char="•"/>
            </a:pPr>
            <a:r>
              <a:rPr lang="en-US" sz="2200" smtClean="0">
                <a:solidFill>
                  <a:srgbClr val="00A490"/>
                </a:solidFill>
              </a:rPr>
              <a:t>Standing up for the cause of CTE for 85+ years</a:t>
            </a:r>
          </a:p>
          <a:p>
            <a:pPr lvl="1" hangingPunct="0">
              <a:buFont typeface="Arial" charset="0"/>
              <a:buChar char="•"/>
            </a:pPr>
            <a:r>
              <a:rPr lang="en-US" sz="2200" smtClean="0">
                <a:solidFill>
                  <a:srgbClr val="00A490"/>
                </a:solidFill>
              </a:rPr>
              <a:t>Largest national education association dedicated to the advancement of CTE</a:t>
            </a:r>
          </a:p>
          <a:p>
            <a:pPr lvl="1" hangingPunct="0">
              <a:buFont typeface="Arial" charset="0"/>
              <a:buChar char="•"/>
            </a:pPr>
            <a:r>
              <a:rPr lang="en-US" sz="2200" smtClean="0">
                <a:solidFill>
                  <a:srgbClr val="00A490"/>
                </a:solidFill>
              </a:rPr>
              <a:t>Recognized leader in legislative advocacy</a:t>
            </a:r>
          </a:p>
          <a:p>
            <a:pPr lvl="1" hangingPunct="0">
              <a:buFont typeface="Arial" charset="0"/>
              <a:buChar char="•"/>
            </a:pPr>
            <a:r>
              <a:rPr lang="en-US" sz="2200" smtClean="0">
                <a:solidFill>
                  <a:srgbClr val="00A490"/>
                </a:solidFill>
              </a:rPr>
              <a:t>Active, vibrant community of CTE </a:t>
            </a:r>
            <a:r>
              <a:rPr lang="en-US" sz="2200" smtClean="0">
                <a:solidFill>
                  <a:srgbClr val="009583"/>
                </a:solidFill>
              </a:rPr>
              <a:t>professionals</a:t>
            </a:r>
          </a:p>
          <a:p>
            <a:pPr lvl="1" hangingPunct="0">
              <a:buFont typeface="Arial" charset="0"/>
              <a:buChar char="•"/>
            </a:pPr>
            <a:r>
              <a:rPr lang="en-US" sz="2200" smtClean="0">
                <a:solidFill>
                  <a:srgbClr val="00A490"/>
                </a:solidFill>
              </a:rPr>
              <a:t>International membership</a:t>
            </a:r>
          </a:p>
          <a:p>
            <a:pPr lvl="1" hangingPunct="0">
              <a:buFont typeface="Arial" charset="0"/>
              <a:buChar char="•"/>
            </a:pPr>
            <a:r>
              <a:rPr lang="en-US" sz="2200" smtClean="0">
                <a:solidFill>
                  <a:srgbClr val="00A490"/>
                </a:solidFill>
              </a:rPr>
              <a:t>Headquartered in Washington, D.C.</a:t>
            </a:r>
          </a:p>
          <a:p>
            <a:pPr lvl="1" hangingPunct="0">
              <a:buFont typeface="Arial" charset="0"/>
              <a:buChar char="•"/>
            </a:pPr>
            <a:r>
              <a:rPr lang="en-US" sz="2200" smtClean="0">
                <a:solidFill>
                  <a:srgbClr val="00A490"/>
                </a:solidFill>
              </a:rPr>
              <a:t>Uniquely positioned to offer the resources and services you need to achieve your goals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49263" y="1095375"/>
            <a:ext cx="8229600" cy="912813"/>
          </a:xfrm>
        </p:spPr>
        <p:txBody>
          <a:bodyPr/>
          <a:lstStyle/>
          <a:p>
            <a:r>
              <a:rPr lang="en-US" smtClean="0">
                <a:solidFill>
                  <a:srgbClr val="0068B2"/>
                </a:solidFill>
              </a:rPr>
              <a:t>Only ACTE Can Help You:</a:t>
            </a:r>
          </a:p>
        </p:txBody>
      </p:sp>
      <p:sp>
        <p:nvSpPr>
          <p:cNvPr id="3" name="Content Placeholder 2"/>
          <p:cNvSpPr>
            <a:spLocks noGrp="1"/>
          </p:cNvSpPr>
          <p:nvPr>
            <p:ph idx="1"/>
          </p:nvPr>
        </p:nvSpPr>
        <p:spPr>
          <a:xfrm>
            <a:off x="615950" y="1854200"/>
            <a:ext cx="7950200" cy="3648075"/>
          </a:xfrm>
        </p:spPr>
        <p:txBody>
          <a:bodyPr/>
          <a:lstStyle/>
          <a:p>
            <a:pPr marL="0" indent="0" algn="ctr">
              <a:buFont typeface="Arial" charset="0"/>
              <a:buNone/>
            </a:pPr>
            <a:r>
              <a:rPr lang="en-US" smtClean="0">
                <a:solidFill>
                  <a:srgbClr val="0068B2"/>
                </a:solidFill>
              </a:rPr>
              <a:t>Make Your Job Easier and More Impactful!</a:t>
            </a:r>
          </a:p>
          <a:p>
            <a:pPr lvl="1" hangingPunct="0"/>
            <a:r>
              <a:rPr lang="en-US" smtClean="0">
                <a:solidFill>
                  <a:srgbClr val="00A490"/>
                </a:solidFill>
              </a:rPr>
              <a:t>A community that provides support, ideas, encouragement, and fresh perspectives</a:t>
            </a:r>
            <a:endParaRPr lang="en-US" sz="2200" smtClean="0">
              <a:solidFill>
                <a:srgbClr val="00A490"/>
              </a:solidFill>
            </a:endParaRPr>
          </a:p>
          <a:p>
            <a:pPr lvl="1" hangingPunct="0"/>
            <a:r>
              <a:rPr lang="en-US" smtClean="0">
                <a:solidFill>
                  <a:srgbClr val="00A490"/>
                </a:solidFill>
              </a:rPr>
              <a:t>Innovative lesson plans</a:t>
            </a:r>
            <a:endParaRPr lang="en-US" sz="2200" smtClean="0">
              <a:solidFill>
                <a:srgbClr val="00A490"/>
              </a:solidFill>
            </a:endParaRPr>
          </a:p>
          <a:p>
            <a:pPr lvl="1" hangingPunct="0"/>
            <a:r>
              <a:rPr lang="en-US" smtClean="0">
                <a:solidFill>
                  <a:srgbClr val="00A490"/>
                </a:solidFill>
              </a:rPr>
              <a:t>Best practices</a:t>
            </a:r>
            <a:endParaRPr lang="en-US" sz="2200" smtClean="0">
              <a:solidFill>
                <a:srgbClr val="00A490"/>
              </a:solidFill>
            </a:endParaRPr>
          </a:p>
          <a:p>
            <a:pPr lvl="1" hangingPunct="0"/>
            <a:r>
              <a:rPr lang="en-US" smtClean="0">
                <a:solidFill>
                  <a:srgbClr val="00A490"/>
                </a:solidFill>
              </a:rPr>
              <a:t>Latest research and case studies</a:t>
            </a:r>
          </a:p>
          <a:p>
            <a:pPr lvl="1" hangingPunct="0"/>
            <a:r>
              <a:rPr lang="en-US" smtClean="0">
                <a:solidFill>
                  <a:srgbClr val="00A490"/>
                </a:solidFill>
              </a:rPr>
              <a:t>Resources and tools</a:t>
            </a:r>
          </a:p>
          <a:p>
            <a:pPr lvl="1"/>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49263" y="1095375"/>
            <a:ext cx="8229600" cy="912813"/>
          </a:xfrm>
        </p:spPr>
        <p:txBody>
          <a:bodyPr/>
          <a:lstStyle/>
          <a:p>
            <a:r>
              <a:rPr lang="en-US" smtClean="0">
                <a:solidFill>
                  <a:srgbClr val="0068B2"/>
                </a:solidFill>
              </a:rPr>
              <a:t>Only ACTE Can Help You:</a:t>
            </a:r>
          </a:p>
        </p:txBody>
      </p:sp>
      <p:sp>
        <p:nvSpPr>
          <p:cNvPr id="3" name="Content Placeholder 2"/>
          <p:cNvSpPr>
            <a:spLocks noGrp="1"/>
          </p:cNvSpPr>
          <p:nvPr>
            <p:ph idx="1"/>
          </p:nvPr>
        </p:nvSpPr>
        <p:spPr>
          <a:xfrm>
            <a:off x="615950" y="1854200"/>
            <a:ext cx="7758113" cy="3648075"/>
          </a:xfrm>
        </p:spPr>
        <p:txBody>
          <a:bodyPr rtlCol="0">
            <a:normAutofit lnSpcReduction="10000"/>
          </a:bodyPr>
          <a:lstStyle/>
          <a:p>
            <a:pPr marL="0" indent="0" algn="ctr" fontAlgn="auto" hangingPunct="0">
              <a:spcAft>
                <a:spcPts val="0"/>
              </a:spcAft>
              <a:buFont typeface="Arial" pitchFamily="34" charset="0"/>
              <a:buNone/>
              <a:defRPr/>
            </a:pPr>
            <a:r>
              <a:rPr lang="en-US" dirty="0" smtClean="0">
                <a:solidFill>
                  <a:srgbClr val="0068B2"/>
                </a:solidFill>
              </a:rPr>
              <a:t>Do </a:t>
            </a:r>
            <a:r>
              <a:rPr lang="en-US" dirty="0">
                <a:solidFill>
                  <a:srgbClr val="0068B2"/>
                </a:solidFill>
              </a:rPr>
              <a:t>More With Less!</a:t>
            </a:r>
            <a:endParaRPr lang="en-US" sz="2600" dirty="0">
              <a:solidFill>
                <a:srgbClr val="0068B2"/>
              </a:solidFill>
            </a:endParaRPr>
          </a:p>
          <a:p>
            <a:pPr lvl="1" fontAlgn="auto" hangingPunct="0">
              <a:spcAft>
                <a:spcPts val="0"/>
              </a:spcAft>
              <a:buFont typeface="Arial" pitchFamily="34" charset="0"/>
              <a:buChar char="–"/>
              <a:defRPr/>
            </a:pPr>
            <a:r>
              <a:rPr lang="en-US" dirty="0">
                <a:solidFill>
                  <a:srgbClr val="00A490"/>
                </a:solidFill>
              </a:rPr>
              <a:t>Take advantage of </a:t>
            </a:r>
            <a:r>
              <a:rPr lang="en-US" dirty="0" err="1">
                <a:solidFill>
                  <a:srgbClr val="00A490"/>
                </a:solidFill>
              </a:rPr>
              <a:t>ACTE’s</a:t>
            </a:r>
            <a:r>
              <a:rPr lang="en-US" dirty="0">
                <a:solidFill>
                  <a:srgbClr val="00A490"/>
                </a:solidFill>
              </a:rPr>
              <a:t> buying power for negotiated discounts on effective </a:t>
            </a:r>
            <a:r>
              <a:rPr lang="en-US" dirty="0" err="1">
                <a:solidFill>
                  <a:srgbClr val="00A490"/>
                </a:solidFill>
              </a:rPr>
              <a:t>CTE</a:t>
            </a:r>
            <a:r>
              <a:rPr lang="en-US" dirty="0">
                <a:solidFill>
                  <a:srgbClr val="00A490"/>
                </a:solidFill>
              </a:rPr>
              <a:t> tools</a:t>
            </a:r>
            <a:endParaRPr lang="en-US" sz="2200" dirty="0">
              <a:solidFill>
                <a:srgbClr val="00A490"/>
              </a:solidFill>
            </a:endParaRPr>
          </a:p>
          <a:p>
            <a:pPr lvl="1" fontAlgn="auto" hangingPunct="0">
              <a:spcAft>
                <a:spcPts val="0"/>
              </a:spcAft>
              <a:buFont typeface="Arial" pitchFamily="34" charset="0"/>
              <a:buChar char="–"/>
              <a:defRPr/>
            </a:pPr>
            <a:r>
              <a:rPr lang="en-US" dirty="0">
                <a:solidFill>
                  <a:srgbClr val="00A490"/>
                </a:solidFill>
              </a:rPr>
              <a:t>Get special pricing and priority registration for </a:t>
            </a:r>
            <a:r>
              <a:rPr lang="en-US" dirty="0" err="1">
                <a:solidFill>
                  <a:srgbClr val="00A490"/>
                </a:solidFill>
              </a:rPr>
              <a:t>ACTE</a:t>
            </a:r>
            <a:r>
              <a:rPr lang="en-US" dirty="0">
                <a:solidFill>
                  <a:srgbClr val="00A490"/>
                </a:solidFill>
              </a:rPr>
              <a:t> events</a:t>
            </a:r>
            <a:endParaRPr lang="en-US" sz="2200" dirty="0">
              <a:solidFill>
                <a:srgbClr val="00A490"/>
              </a:solidFill>
            </a:endParaRPr>
          </a:p>
          <a:p>
            <a:pPr marL="0" indent="0" algn="ctr" fontAlgn="auto" hangingPunct="0">
              <a:spcAft>
                <a:spcPts val="0"/>
              </a:spcAft>
              <a:buFont typeface="Arial" pitchFamily="34" charset="0"/>
              <a:buNone/>
              <a:defRPr/>
            </a:pPr>
            <a:r>
              <a:rPr lang="en-US" dirty="0">
                <a:solidFill>
                  <a:srgbClr val="0068B2"/>
                </a:solidFill>
              </a:rPr>
              <a:t>Get Increased Insurance Coverage!</a:t>
            </a:r>
            <a:endParaRPr lang="en-US" sz="2600" dirty="0">
              <a:solidFill>
                <a:srgbClr val="0068B2"/>
              </a:solidFill>
            </a:endParaRPr>
          </a:p>
          <a:p>
            <a:pPr lvl="1" fontAlgn="auto" hangingPunct="0">
              <a:spcAft>
                <a:spcPts val="0"/>
              </a:spcAft>
              <a:buFont typeface="Arial" pitchFamily="34" charset="0"/>
              <a:buChar char="–"/>
              <a:defRPr/>
            </a:pPr>
            <a:r>
              <a:rPr lang="en-US" dirty="0">
                <a:solidFill>
                  <a:srgbClr val="00A490"/>
                </a:solidFill>
              </a:rPr>
              <a:t>Annual </a:t>
            </a:r>
            <a:r>
              <a:rPr lang="en-US" dirty="0" err="1">
                <a:solidFill>
                  <a:srgbClr val="00A490"/>
                </a:solidFill>
              </a:rPr>
              <a:t>AD&amp;D</a:t>
            </a:r>
            <a:r>
              <a:rPr lang="en-US" dirty="0">
                <a:solidFill>
                  <a:srgbClr val="00A490"/>
                </a:solidFill>
              </a:rPr>
              <a:t> $5,000 increase (max of $50,000)</a:t>
            </a:r>
            <a:endParaRPr lang="en-US" sz="2200" dirty="0">
              <a:solidFill>
                <a:srgbClr val="00A490"/>
              </a:solidFill>
            </a:endParaRPr>
          </a:p>
          <a:p>
            <a:pPr lvl="1" fontAlgn="auto">
              <a:spcAft>
                <a:spcPts val="0"/>
              </a:spcAft>
              <a:buFont typeface="Arial" pitchFamily="34" charset="0"/>
              <a:buChar char="–"/>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081088"/>
            <a:ext cx="8229600" cy="927100"/>
          </a:xfrm>
        </p:spPr>
        <p:txBody>
          <a:bodyPr/>
          <a:lstStyle/>
          <a:p>
            <a:r>
              <a:rPr lang="en-US" smtClean="0">
                <a:solidFill>
                  <a:srgbClr val="0068B2"/>
                </a:solidFill>
              </a:rPr>
              <a:t>Only ACTE Can Help You:</a:t>
            </a:r>
          </a:p>
        </p:txBody>
      </p:sp>
      <p:sp>
        <p:nvSpPr>
          <p:cNvPr id="8" name="Content Placeholder 7"/>
          <p:cNvSpPr>
            <a:spLocks noGrp="1"/>
          </p:cNvSpPr>
          <p:nvPr>
            <p:ph sz="half" idx="1"/>
          </p:nvPr>
        </p:nvSpPr>
        <p:spPr>
          <a:xfrm>
            <a:off x="801688" y="2420938"/>
            <a:ext cx="4038600" cy="3543300"/>
          </a:xfrm>
        </p:spPr>
        <p:txBody>
          <a:bodyPr/>
          <a:lstStyle/>
          <a:p>
            <a:r>
              <a:rPr lang="en-US" sz="2200" smtClean="0">
                <a:solidFill>
                  <a:srgbClr val="00A490"/>
                </a:solidFill>
              </a:rPr>
              <a:t>Content-rich ACTE website</a:t>
            </a:r>
          </a:p>
          <a:p>
            <a:r>
              <a:rPr lang="en-US" sz="2200" smtClean="0">
                <a:solidFill>
                  <a:srgbClr val="00A490"/>
                </a:solidFill>
              </a:rPr>
              <a:t>Free webinars that can be used for re-licensure</a:t>
            </a:r>
          </a:p>
          <a:p>
            <a:pPr hangingPunct="0"/>
            <a:r>
              <a:rPr lang="en-US" sz="2200" smtClean="0">
                <a:solidFill>
                  <a:srgbClr val="00A490"/>
                </a:solidFill>
              </a:rPr>
              <a:t>Discounts for Successful Practices Network (SPN)</a:t>
            </a:r>
          </a:p>
          <a:p>
            <a:pPr lvl="1" hangingPunct="0"/>
            <a:r>
              <a:rPr lang="en-US" sz="2200" smtClean="0">
                <a:solidFill>
                  <a:srgbClr val="00A490"/>
                </a:solidFill>
              </a:rPr>
              <a:t>Gold seal lessons</a:t>
            </a:r>
          </a:p>
          <a:p>
            <a:pPr lvl="1" hangingPunct="0"/>
            <a:r>
              <a:rPr lang="en-US" sz="2200" smtClean="0">
                <a:solidFill>
                  <a:srgbClr val="00A490"/>
                </a:solidFill>
              </a:rPr>
              <a:t>Surveys</a:t>
            </a:r>
          </a:p>
          <a:p>
            <a:pPr lvl="1" hangingPunct="0"/>
            <a:r>
              <a:rPr lang="en-US" sz="2200" smtClean="0">
                <a:solidFill>
                  <a:srgbClr val="00A490"/>
                </a:solidFill>
              </a:rPr>
              <a:t>Powerful education resources</a:t>
            </a:r>
          </a:p>
          <a:p>
            <a:endParaRPr lang="en-US" smtClean="0">
              <a:solidFill>
                <a:srgbClr val="00A490"/>
              </a:solidFill>
            </a:endParaRPr>
          </a:p>
        </p:txBody>
      </p:sp>
      <p:sp>
        <p:nvSpPr>
          <p:cNvPr id="9" name="Content Placeholder 8"/>
          <p:cNvSpPr>
            <a:spLocks noGrp="1"/>
          </p:cNvSpPr>
          <p:nvPr>
            <p:ph sz="half" idx="2"/>
          </p:nvPr>
        </p:nvSpPr>
        <p:spPr>
          <a:xfrm>
            <a:off x="4456113" y="2420938"/>
            <a:ext cx="4038600" cy="3543300"/>
          </a:xfrm>
        </p:spPr>
        <p:txBody>
          <a:bodyPr rtlCol="0">
            <a:normAutofit/>
          </a:bodyPr>
          <a:lstStyle/>
          <a:p>
            <a:pPr fontAlgn="auto">
              <a:spcAft>
                <a:spcPts val="0"/>
              </a:spcAft>
              <a:buFont typeface="Arial" pitchFamily="34" charset="0"/>
              <a:buChar char="•"/>
              <a:defRPr/>
            </a:pPr>
            <a:r>
              <a:rPr lang="en-US" sz="2200" dirty="0">
                <a:solidFill>
                  <a:srgbClr val="00A490"/>
                </a:solidFill>
              </a:rPr>
              <a:t>(8) issues annually of </a:t>
            </a:r>
            <a:r>
              <a:rPr lang="en-US" sz="2200" dirty="0" smtClean="0">
                <a:solidFill>
                  <a:srgbClr val="00A490"/>
                </a:solidFill>
              </a:rPr>
              <a:t> </a:t>
            </a:r>
            <a:r>
              <a:rPr lang="en-US" sz="2200" i="1" dirty="0" smtClean="0">
                <a:solidFill>
                  <a:srgbClr val="00A490"/>
                </a:solidFill>
              </a:rPr>
              <a:t>Techniques</a:t>
            </a:r>
            <a:r>
              <a:rPr lang="en-US" sz="2200" dirty="0" smtClean="0">
                <a:solidFill>
                  <a:srgbClr val="00A490"/>
                </a:solidFill>
              </a:rPr>
              <a:t> magazine</a:t>
            </a:r>
          </a:p>
          <a:p>
            <a:pPr fontAlgn="auto">
              <a:spcAft>
                <a:spcPts val="0"/>
              </a:spcAft>
              <a:buFont typeface="Arial" pitchFamily="34" charset="0"/>
              <a:buChar char="•"/>
              <a:defRPr/>
            </a:pPr>
            <a:r>
              <a:rPr lang="en-US" sz="2200" dirty="0">
                <a:solidFill>
                  <a:srgbClr val="00A490"/>
                </a:solidFill>
              </a:rPr>
              <a:t>Free monthly podcasts</a:t>
            </a:r>
          </a:p>
          <a:p>
            <a:pPr fontAlgn="auto" hangingPunct="0">
              <a:spcAft>
                <a:spcPts val="0"/>
              </a:spcAft>
              <a:buFont typeface="Arial" pitchFamily="34" charset="0"/>
              <a:buChar char="•"/>
              <a:defRPr/>
            </a:pPr>
            <a:r>
              <a:rPr lang="en-US" sz="2200" dirty="0">
                <a:solidFill>
                  <a:srgbClr val="00A490"/>
                </a:solidFill>
              </a:rPr>
              <a:t>Issue Briefs, such as:</a:t>
            </a:r>
          </a:p>
          <a:p>
            <a:pPr lvl="1" fontAlgn="auto" hangingPunct="0">
              <a:spcAft>
                <a:spcPts val="0"/>
              </a:spcAft>
              <a:buFont typeface="Arial" pitchFamily="34" charset="0"/>
              <a:buChar char="–"/>
              <a:defRPr/>
            </a:pPr>
            <a:r>
              <a:rPr lang="en-US" sz="2200" dirty="0">
                <a:solidFill>
                  <a:srgbClr val="00A490"/>
                </a:solidFill>
              </a:rPr>
              <a:t>STEM</a:t>
            </a:r>
          </a:p>
          <a:p>
            <a:pPr lvl="1" fontAlgn="auto" hangingPunct="0">
              <a:spcAft>
                <a:spcPts val="0"/>
              </a:spcAft>
              <a:buFont typeface="Arial" pitchFamily="34" charset="0"/>
              <a:buChar char="–"/>
              <a:defRPr/>
            </a:pPr>
            <a:r>
              <a:rPr lang="en-US" sz="2200" dirty="0">
                <a:solidFill>
                  <a:srgbClr val="00A490"/>
                </a:solidFill>
              </a:rPr>
              <a:t>CTE Literacy Program </a:t>
            </a:r>
            <a:endParaRPr lang="en-US" sz="2200" dirty="0" smtClean="0">
              <a:solidFill>
                <a:srgbClr val="00A490"/>
              </a:solidFill>
            </a:endParaRPr>
          </a:p>
          <a:p>
            <a:pPr marL="457200" lvl="1" indent="0" fontAlgn="auto" hangingPunct="0">
              <a:spcAft>
                <a:spcPts val="0"/>
              </a:spcAft>
              <a:buFont typeface="Arial" pitchFamily="34" charset="0"/>
              <a:buNone/>
              <a:defRPr/>
            </a:pPr>
            <a:r>
              <a:rPr lang="en-US" sz="2200" dirty="0" smtClean="0">
                <a:solidFill>
                  <a:srgbClr val="00A490"/>
                </a:solidFill>
              </a:rPr>
              <a:t>     (</a:t>
            </a:r>
            <a:r>
              <a:rPr lang="en-US" sz="2200" i="1" dirty="0">
                <a:solidFill>
                  <a:srgbClr val="00A490"/>
                </a:solidFill>
              </a:rPr>
              <a:t>USA TODAY</a:t>
            </a:r>
            <a:r>
              <a:rPr lang="en-US" sz="2200" dirty="0">
                <a:solidFill>
                  <a:srgbClr val="00A490"/>
                </a:solidFill>
              </a:rPr>
              <a:t>)</a:t>
            </a:r>
          </a:p>
          <a:p>
            <a:pPr fontAlgn="auto">
              <a:spcAft>
                <a:spcPts val="0"/>
              </a:spcAft>
              <a:buFont typeface="Arial" pitchFamily="34" charset="0"/>
              <a:buChar char="•"/>
              <a:defRPr/>
            </a:pPr>
            <a:endParaRPr lang="en-US" sz="2000" dirty="0">
              <a:solidFill>
                <a:srgbClr val="00A490"/>
              </a:solidFill>
            </a:endParaRPr>
          </a:p>
          <a:p>
            <a:pPr fontAlgn="auto">
              <a:spcAft>
                <a:spcPts val="0"/>
              </a:spcAft>
              <a:buFont typeface="Arial" pitchFamily="34" charset="0"/>
              <a:buChar char="•"/>
              <a:defRPr/>
            </a:pPr>
            <a:endParaRPr lang="en-US" sz="2000" dirty="0">
              <a:solidFill>
                <a:srgbClr val="00A490"/>
              </a:solidFill>
            </a:endParaRPr>
          </a:p>
        </p:txBody>
      </p:sp>
      <p:sp>
        <p:nvSpPr>
          <p:cNvPr id="10" name="Title 1"/>
          <p:cNvSpPr txBox="1">
            <a:spLocks/>
          </p:cNvSpPr>
          <p:nvPr/>
        </p:nvSpPr>
        <p:spPr>
          <a:xfrm>
            <a:off x="452438" y="1931988"/>
            <a:ext cx="8229600" cy="498475"/>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solidFill>
                  <a:srgbClr val="0068B2"/>
                </a:solidFill>
              </a:rPr>
              <a:t>Stay On Top Of Your Profession! </a:t>
            </a:r>
            <a:endParaRPr lang="en-US" dirty="0">
              <a:solidFill>
                <a:srgbClr val="0068B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fade">
                                      <p:cBhvr>
                                        <p:cTn id="43" dur="500"/>
                                        <p:tgtEl>
                                          <p:spTgt spid="9">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fade">
                                      <p:cBhvr>
                                        <p:cTn id="46" dur="500"/>
                                        <p:tgtEl>
                                          <p:spTgt spid="9">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500"/>
                                        <p:tgtEl>
                                          <p:spTgt spid="9">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fade">
                                      <p:cBhvr>
                                        <p:cTn id="5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51" y="702245"/>
            <a:ext cx="8229600" cy="1411835"/>
          </a:xfrm>
        </p:spPr>
        <p:txBody>
          <a:bodyPr/>
          <a:lstStyle/>
          <a:p>
            <a:r>
              <a:rPr lang="en-US" b="1" dirty="0" smtClean="0">
                <a:solidFill>
                  <a:srgbClr val="0068B2"/>
                </a:solidFill>
              </a:rPr>
              <a:t>Policy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5306" y="1739180"/>
            <a:ext cx="4872316"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02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49263" y="1095375"/>
            <a:ext cx="8229600" cy="912813"/>
          </a:xfrm>
        </p:spPr>
        <p:txBody>
          <a:bodyPr/>
          <a:lstStyle/>
          <a:p>
            <a:r>
              <a:rPr lang="en-US" smtClean="0">
                <a:solidFill>
                  <a:srgbClr val="0068B2"/>
                </a:solidFill>
              </a:rPr>
              <a:t>Only ACTE Can Help You:</a:t>
            </a:r>
          </a:p>
        </p:txBody>
      </p:sp>
      <p:sp>
        <p:nvSpPr>
          <p:cNvPr id="3" name="Content Placeholder 2"/>
          <p:cNvSpPr>
            <a:spLocks noGrp="1"/>
          </p:cNvSpPr>
          <p:nvPr>
            <p:ph idx="1"/>
          </p:nvPr>
        </p:nvSpPr>
        <p:spPr>
          <a:xfrm>
            <a:off x="615950" y="1854200"/>
            <a:ext cx="7912100" cy="3648075"/>
          </a:xfrm>
        </p:spPr>
        <p:txBody>
          <a:bodyPr/>
          <a:lstStyle/>
          <a:p>
            <a:pPr marL="0" indent="0" algn="ctr" hangingPunct="0">
              <a:buFont typeface="Arial" charset="0"/>
              <a:buNone/>
            </a:pPr>
            <a:r>
              <a:rPr lang="en-US" smtClean="0">
                <a:solidFill>
                  <a:srgbClr val="0068B2"/>
                </a:solidFill>
              </a:rPr>
              <a:t>Get The News You Care About!</a:t>
            </a:r>
            <a:endParaRPr lang="en-US" sz="2600" smtClean="0">
              <a:solidFill>
                <a:srgbClr val="0068B2"/>
              </a:solidFill>
            </a:endParaRPr>
          </a:p>
          <a:p>
            <a:pPr lvl="1" hangingPunct="0"/>
            <a:r>
              <a:rPr lang="en-US" smtClean="0">
                <a:solidFill>
                  <a:srgbClr val="00A490"/>
                </a:solidFill>
              </a:rPr>
              <a:t>E-Blast notifications on CTE:</a:t>
            </a:r>
            <a:endParaRPr lang="en-US" sz="2200" smtClean="0">
              <a:solidFill>
                <a:srgbClr val="00A490"/>
              </a:solidFill>
            </a:endParaRPr>
          </a:p>
          <a:p>
            <a:pPr lvl="2" hangingPunct="0"/>
            <a:r>
              <a:rPr lang="en-US" smtClean="0">
                <a:solidFill>
                  <a:srgbClr val="00A490"/>
                </a:solidFill>
              </a:rPr>
              <a:t>Legislation</a:t>
            </a:r>
            <a:endParaRPr lang="en-US" sz="1800" smtClean="0">
              <a:solidFill>
                <a:srgbClr val="00A490"/>
              </a:solidFill>
            </a:endParaRPr>
          </a:p>
          <a:p>
            <a:pPr lvl="2" hangingPunct="0"/>
            <a:r>
              <a:rPr lang="en-US" smtClean="0">
                <a:solidFill>
                  <a:srgbClr val="00A490"/>
                </a:solidFill>
              </a:rPr>
              <a:t>National and state funding</a:t>
            </a:r>
            <a:endParaRPr lang="en-US" sz="1800" smtClean="0">
              <a:solidFill>
                <a:srgbClr val="00A490"/>
              </a:solidFill>
            </a:endParaRPr>
          </a:p>
          <a:p>
            <a:pPr lvl="2" hangingPunct="0"/>
            <a:r>
              <a:rPr lang="en-US" smtClean="0">
                <a:solidFill>
                  <a:srgbClr val="00A490"/>
                </a:solidFill>
              </a:rPr>
              <a:t>Inspiring success stories</a:t>
            </a:r>
            <a:endParaRPr lang="en-US" sz="1800" smtClean="0">
              <a:solidFill>
                <a:srgbClr val="00A490"/>
              </a:solidFill>
            </a:endParaRPr>
          </a:p>
          <a:p>
            <a:pPr lvl="2" hangingPunct="0"/>
            <a:r>
              <a:rPr lang="en-US" smtClean="0">
                <a:solidFill>
                  <a:srgbClr val="00A490"/>
                </a:solidFill>
              </a:rPr>
              <a:t>National best practices and trends</a:t>
            </a:r>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49263" y="1095375"/>
            <a:ext cx="8229600" cy="912813"/>
          </a:xfrm>
        </p:spPr>
        <p:txBody>
          <a:bodyPr/>
          <a:lstStyle/>
          <a:p>
            <a:r>
              <a:rPr lang="en-US" smtClean="0">
                <a:solidFill>
                  <a:srgbClr val="0068B2"/>
                </a:solidFill>
              </a:rPr>
              <a:t>Only ACTE Can Help You:</a:t>
            </a:r>
          </a:p>
        </p:txBody>
      </p:sp>
      <p:sp>
        <p:nvSpPr>
          <p:cNvPr id="3" name="Content Placeholder 2"/>
          <p:cNvSpPr>
            <a:spLocks noGrp="1"/>
          </p:cNvSpPr>
          <p:nvPr>
            <p:ph idx="1"/>
          </p:nvPr>
        </p:nvSpPr>
        <p:spPr>
          <a:xfrm>
            <a:off x="615950" y="1854200"/>
            <a:ext cx="7912100" cy="3648075"/>
          </a:xfrm>
        </p:spPr>
        <p:txBody>
          <a:bodyPr/>
          <a:lstStyle/>
          <a:p>
            <a:pPr marL="0" indent="0" algn="ctr" hangingPunct="0">
              <a:spcBef>
                <a:spcPct val="0"/>
              </a:spcBef>
              <a:buFont typeface="Arial" charset="0"/>
              <a:buNone/>
            </a:pPr>
            <a:r>
              <a:rPr lang="en-US" smtClean="0">
                <a:solidFill>
                  <a:srgbClr val="0068B2"/>
                </a:solidFill>
              </a:rPr>
              <a:t>Save Time And Money On </a:t>
            </a:r>
          </a:p>
          <a:p>
            <a:pPr marL="0" indent="0" algn="ctr" hangingPunct="0">
              <a:spcBef>
                <a:spcPct val="0"/>
              </a:spcBef>
              <a:buFont typeface="Arial" charset="0"/>
              <a:buNone/>
            </a:pPr>
            <a:r>
              <a:rPr lang="en-US" smtClean="0">
                <a:solidFill>
                  <a:srgbClr val="0068B2"/>
                </a:solidFill>
              </a:rPr>
              <a:t>Professional Learning!</a:t>
            </a:r>
          </a:p>
          <a:p>
            <a:pPr lvl="1" hangingPunct="0"/>
            <a:r>
              <a:rPr lang="en-US" smtClean="0">
                <a:solidFill>
                  <a:srgbClr val="00A490"/>
                </a:solidFill>
              </a:rPr>
              <a:t>National Policy Seminar</a:t>
            </a:r>
            <a:endParaRPr lang="en-US" sz="2200" smtClean="0">
              <a:solidFill>
                <a:srgbClr val="00A490"/>
              </a:solidFill>
            </a:endParaRPr>
          </a:p>
          <a:p>
            <a:pPr lvl="1" hangingPunct="0"/>
            <a:r>
              <a:rPr lang="en-US" smtClean="0">
                <a:solidFill>
                  <a:srgbClr val="00A490"/>
                </a:solidFill>
              </a:rPr>
              <a:t>Best Practices Conference</a:t>
            </a:r>
            <a:endParaRPr lang="en-US" sz="2200" smtClean="0">
              <a:solidFill>
                <a:srgbClr val="00A490"/>
              </a:solidFill>
            </a:endParaRPr>
          </a:p>
          <a:p>
            <a:pPr lvl="1" hangingPunct="0"/>
            <a:r>
              <a:rPr lang="en-US" smtClean="0">
                <a:solidFill>
                  <a:srgbClr val="00A490"/>
                </a:solidFill>
              </a:rPr>
              <a:t>Statewide summer conferences</a:t>
            </a:r>
            <a:endParaRPr lang="en-US" sz="2200" smtClean="0">
              <a:solidFill>
                <a:srgbClr val="00A490"/>
              </a:solidFill>
            </a:endParaRPr>
          </a:p>
          <a:p>
            <a:pPr lvl="1" hangingPunct="0"/>
            <a:r>
              <a:rPr lang="en-US" smtClean="0">
                <a:solidFill>
                  <a:srgbClr val="00A490"/>
                </a:solidFill>
              </a:rPr>
              <a:t>CareerTech VISION 2012</a:t>
            </a:r>
            <a:endParaRPr lang="en-US"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srcRect/>
          <a:stretch>
            <a:fillRect/>
          </a:stretch>
        </p:blipFill>
        <p:spPr bwMode="auto">
          <a:xfrm>
            <a:off x="1517650" y="1854200"/>
            <a:ext cx="6108700" cy="30718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49263" y="1095375"/>
            <a:ext cx="8229600" cy="912813"/>
          </a:xfrm>
        </p:spPr>
        <p:txBody>
          <a:bodyPr/>
          <a:lstStyle/>
          <a:p>
            <a:r>
              <a:rPr lang="en-US" smtClean="0">
                <a:solidFill>
                  <a:srgbClr val="0068B2"/>
                </a:solidFill>
              </a:rPr>
              <a:t>CareerTech VISION 2012</a:t>
            </a:r>
          </a:p>
        </p:txBody>
      </p:sp>
      <p:sp>
        <p:nvSpPr>
          <p:cNvPr id="3" name="Content Placeholder 2"/>
          <p:cNvSpPr>
            <a:spLocks noGrp="1"/>
          </p:cNvSpPr>
          <p:nvPr>
            <p:ph idx="1"/>
          </p:nvPr>
        </p:nvSpPr>
        <p:spPr>
          <a:xfrm>
            <a:off x="769938" y="2008188"/>
            <a:ext cx="7908925" cy="3609975"/>
          </a:xfrm>
        </p:spPr>
        <p:txBody>
          <a:bodyPr rtlCol="0">
            <a:normAutofit fontScale="47500" lnSpcReduction="20000"/>
          </a:bodyPr>
          <a:lstStyle/>
          <a:p>
            <a:pPr marL="0" indent="0" algn="ctr" fontAlgn="auto" hangingPunct="0">
              <a:spcAft>
                <a:spcPts val="0"/>
              </a:spcAft>
              <a:buFont typeface="Arial" pitchFamily="34" charset="0"/>
              <a:buNone/>
              <a:defRPr/>
            </a:pPr>
            <a:r>
              <a:rPr lang="en-US" sz="5300" dirty="0">
                <a:solidFill>
                  <a:srgbClr val="0068B2"/>
                </a:solidFill>
              </a:rPr>
              <a:t>The Only International Summit on Excellence in </a:t>
            </a:r>
            <a:r>
              <a:rPr lang="en-US" sz="5300" dirty="0" err="1">
                <a:solidFill>
                  <a:srgbClr val="0068B2"/>
                </a:solidFill>
              </a:rPr>
              <a:t>CTE</a:t>
            </a:r>
            <a:r>
              <a:rPr lang="en-US" sz="5300" dirty="0">
                <a:solidFill>
                  <a:srgbClr val="0068B2"/>
                </a:solidFill>
              </a:rPr>
              <a:t>!</a:t>
            </a:r>
          </a:p>
          <a:p>
            <a:pPr lvl="1" fontAlgn="auto" hangingPunct="0">
              <a:spcAft>
                <a:spcPts val="0"/>
              </a:spcAft>
              <a:buFont typeface="Arial" pitchFamily="34" charset="0"/>
              <a:buChar char="–"/>
              <a:defRPr/>
            </a:pPr>
            <a:r>
              <a:rPr lang="en-US" sz="3800" dirty="0" smtClean="0">
                <a:solidFill>
                  <a:srgbClr val="00A490"/>
                </a:solidFill>
              </a:rPr>
              <a:t>Professional development that aligns with strategic improvement plans</a:t>
            </a:r>
          </a:p>
          <a:p>
            <a:pPr lvl="1" fontAlgn="auto" hangingPunct="0">
              <a:spcAft>
                <a:spcPts val="0"/>
              </a:spcAft>
              <a:buFont typeface="Arial" pitchFamily="34" charset="0"/>
              <a:buChar char="–"/>
              <a:defRPr/>
            </a:pPr>
            <a:r>
              <a:rPr lang="en-US" sz="3800" dirty="0" smtClean="0">
                <a:solidFill>
                  <a:srgbClr val="00A490"/>
                </a:solidFill>
              </a:rPr>
              <a:t>International partnerships </a:t>
            </a:r>
          </a:p>
          <a:p>
            <a:pPr lvl="1" fontAlgn="auto" hangingPunct="0">
              <a:spcAft>
                <a:spcPts val="0"/>
              </a:spcAft>
              <a:buFont typeface="Arial" pitchFamily="34" charset="0"/>
              <a:buChar char="–"/>
              <a:defRPr/>
            </a:pPr>
            <a:r>
              <a:rPr lang="en-US" sz="3800" dirty="0" smtClean="0">
                <a:solidFill>
                  <a:srgbClr val="00A490"/>
                </a:solidFill>
              </a:rPr>
              <a:t>Business </a:t>
            </a:r>
            <a:r>
              <a:rPr lang="en-US" sz="3800" dirty="0">
                <a:solidFill>
                  <a:srgbClr val="00A490"/>
                </a:solidFill>
              </a:rPr>
              <a:t>and industry </a:t>
            </a:r>
            <a:r>
              <a:rPr lang="en-US" sz="3800" dirty="0" smtClean="0">
                <a:solidFill>
                  <a:srgbClr val="00A490"/>
                </a:solidFill>
              </a:rPr>
              <a:t>connections</a:t>
            </a:r>
          </a:p>
          <a:p>
            <a:pPr lvl="1" fontAlgn="auto" hangingPunct="0">
              <a:spcAft>
                <a:spcPts val="0"/>
              </a:spcAft>
              <a:buFont typeface="Arial" pitchFamily="34" charset="0"/>
              <a:buChar char="–"/>
              <a:defRPr/>
            </a:pPr>
            <a:r>
              <a:rPr lang="en-US" sz="3800" dirty="0" smtClean="0">
                <a:solidFill>
                  <a:srgbClr val="00A490"/>
                </a:solidFill>
              </a:rPr>
              <a:t>Access </a:t>
            </a:r>
            <a:r>
              <a:rPr lang="en-US" sz="3800" dirty="0">
                <a:solidFill>
                  <a:srgbClr val="00A490"/>
                </a:solidFill>
              </a:rPr>
              <a:t>to hundreds of CTE products and </a:t>
            </a:r>
            <a:r>
              <a:rPr lang="en-US" sz="3800" dirty="0" smtClean="0">
                <a:solidFill>
                  <a:srgbClr val="00A490"/>
                </a:solidFill>
              </a:rPr>
              <a:t>services</a:t>
            </a:r>
          </a:p>
          <a:p>
            <a:pPr marL="457200" lvl="1" indent="0" fontAlgn="auto" hangingPunct="0">
              <a:spcAft>
                <a:spcPts val="0"/>
              </a:spcAft>
              <a:buFont typeface="Arial" pitchFamily="34" charset="0"/>
              <a:buNone/>
              <a:defRPr/>
            </a:pPr>
            <a:r>
              <a:rPr lang="en-US" sz="1700" dirty="0" smtClean="0">
                <a:solidFill>
                  <a:srgbClr val="00A490"/>
                </a:solidFill>
              </a:rPr>
              <a:t> </a:t>
            </a:r>
            <a:endParaRPr lang="en-US" sz="1700" dirty="0">
              <a:solidFill>
                <a:srgbClr val="00A490"/>
              </a:solidFill>
            </a:endParaRPr>
          </a:p>
          <a:p>
            <a:pPr marL="52388" indent="0" fontAlgn="auto" hangingPunct="0">
              <a:spcAft>
                <a:spcPts val="0"/>
              </a:spcAft>
              <a:buFont typeface="Arial" pitchFamily="34" charset="0"/>
              <a:buNone/>
              <a:defRPr/>
            </a:pPr>
            <a:r>
              <a:rPr lang="en-US" sz="5100" dirty="0" smtClean="0">
                <a:solidFill>
                  <a:srgbClr val="00A490"/>
                </a:solidFill>
              </a:rPr>
              <a:t>Save </a:t>
            </a:r>
            <a:r>
              <a:rPr lang="en-US" sz="5100" dirty="0">
                <a:solidFill>
                  <a:srgbClr val="00A490"/>
                </a:solidFill>
              </a:rPr>
              <a:t>money on registration and accommodations</a:t>
            </a:r>
          </a:p>
          <a:p>
            <a:pPr marL="52388" indent="0" fontAlgn="auto" hangingPunct="0">
              <a:spcAft>
                <a:spcPts val="0"/>
              </a:spcAft>
              <a:buFont typeface="Arial" pitchFamily="34" charset="0"/>
              <a:buNone/>
              <a:defRPr/>
            </a:pPr>
            <a:r>
              <a:rPr lang="en-US" sz="5100" dirty="0">
                <a:solidFill>
                  <a:srgbClr val="00A490"/>
                </a:solidFill>
              </a:rPr>
              <a:t>Earn critical </a:t>
            </a:r>
            <a:r>
              <a:rPr lang="en-US" sz="5100" dirty="0" err="1">
                <a:solidFill>
                  <a:srgbClr val="00A490"/>
                </a:solidFill>
              </a:rPr>
              <a:t>CEUs</a:t>
            </a:r>
            <a:endParaRPr lang="en-US" sz="5100" dirty="0">
              <a:solidFill>
                <a:srgbClr val="00A490"/>
              </a:solidFill>
            </a:endParaRPr>
          </a:p>
          <a:p>
            <a:pPr marL="52388" indent="0" fontAlgn="auto" hangingPunct="0">
              <a:spcAft>
                <a:spcPts val="0"/>
              </a:spcAft>
              <a:buFont typeface="Arial" pitchFamily="34" charset="0"/>
              <a:buNone/>
              <a:defRPr/>
            </a:pPr>
            <a:r>
              <a:rPr lang="en-US" sz="5100" dirty="0">
                <a:solidFill>
                  <a:srgbClr val="00A490"/>
                </a:solidFill>
              </a:rPr>
              <a:t>Experience firsthand the exciting future of our profession </a:t>
            </a:r>
          </a:p>
          <a:p>
            <a:pPr marL="52388" indent="0" fontAlgn="auto" hangingPunct="0">
              <a:spcAft>
                <a:spcPts val="0"/>
              </a:spcAft>
              <a:buFont typeface="Arial" pitchFamily="34" charset="0"/>
              <a:buNone/>
              <a:defRPr/>
            </a:pPr>
            <a:r>
              <a:rPr lang="en-US" sz="5100" dirty="0">
                <a:solidFill>
                  <a:srgbClr val="00A490"/>
                </a:solidFill>
              </a:rPr>
              <a:t>Connect with colleagues nationwide</a:t>
            </a:r>
          </a:p>
          <a:p>
            <a:pPr marL="52388" indent="0" fontAlgn="auto" hangingPunct="0">
              <a:spcAft>
                <a:spcPts val="0"/>
              </a:spcAft>
              <a:buFont typeface="Arial" pitchFamily="34" charset="0"/>
              <a:buNone/>
              <a:defRPr/>
            </a:pPr>
            <a:r>
              <a:rPr lang="en-US" sz="5100" dirty="0">
                <a:solidFill>
                  <a:srgbClr val="00A490"/>
                </a:solidFill>
              </a:rPr>
              <a:t>Catch the vision of excellence in </a:t>
            </a:r>
            <a:r>
              <a:rPr lang="en-US" sz="5100" dirty="0" err="1">
                <a:solidFill>
                  <a:srgbClr val="00A490"/>
                </a:solidFill>
              </a:rPr>
              <a:t>CTE</a:t>
            </a:r>
            <a:r>
              <a:rPr lang="en-US" sz="5100" dirty="0">
                <a:solidFill>
                  <a:srgbClr val="00A490"/>
                </a:solidFill>
              </a:rPr>
              <a:t> for your community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49263" y="1095375"/>
            <a:ext cx="8229600" cy="912813"/>
          </a:xfrm>
        </p:spPr>
        <p:txBody>
          <a:bodyPr/>
          <a:lstStyle/>
          <a:p>
            <a:r>
              <a:rPr lang="en-US" smtClean="0">
                <a:solidFill>
                  <a:srgbClr val="0068B2"/>
                </a:solidFill>
              </a:rPr>
              <a:t>ACTE in California</a:t>
            </a:r>
          </a:p>
        </p:txBody>
      </p:sp>
      <p:sp>
        <p:nvSpPr>
          <p:cNvPr id="3" name="Content Placeholder 2"/>
          <p:cNvSpPr>
            <a:spLocks noGrp="1"/>
          </p:cNvSpPr>
          <p:nvPr>
            <p:ph idx="1"/>
          </p:nvPr>
        </p:nvSpPr>
        <p:spPr>
          <a:xfrm>
            <a:off x="731838" y="2008188"/>
            <a:ext cx="7796212" cy="3609975"/>
          </a:xfrm>
        </p:spPr>
        <p:txBody>
          <a:bodyPr>
            <a:normAutofit lnSpcReduction="10000"/>
          </a:bodyPr>
          <a:lstStyle/>
          <a:p>
            <a:pPr marL="0" indent="0" algn="ctr" hangingPunct="0">
              <a:lnSpc>
                <a:spcPct val="80000"/>
              </a:lnSpc>
              <a:buFont typeface="Arial" charset="0"/>
              <a:buNone/>
            </a:pPr>
            <a:r>
              <a:rPr lang="en-US" sz="3400" dirty="0" smtClean="0">
                <a:solidFill>
                  <a:srgbClr val="0068B2"/>
                </a:solidFill>
              </a:rPr>
              <a:t>ACTE and California Are Partnering For You!</a:t>
            </a:r>
          </a:p>
          <a:p>
            <a:pPr marL="0" indent="0" hangingPunct="0">
              <a:lnSpc>
                <a:spcPct val="80000"/>
              </a:lnSpc>
            </a:pPr>
            <a:r>
              <a:rPr lang="en-US" sz="2700" dirty="0" smtClean="0">
                <a:solidFill>
                  <a:srgbClr val="00A490"/>
                </a:solidFill>
              </a:rPr>
              <a:t>One membership, double the value</a:t>
            </a:r>
            <a:endParaRPr lang="en-US" sz="2200" dirty="0" smtClean="0">
              <a:solidFill>
                <a:srgbClr val="00A490"/>
              </a:solidFill>
            </a:endParaRPr>
          </a:p>
          <a:p>
            <a:pPr marL="0" indent="0" hangingPunct="0">
              <a:lnSpc>
                <a:spcPct val="80000"/>
              </a:lnSpc>
            </a:pPr>
            <a:r>
              <a:rPr lang="en-US" sz="2700" dirty="0" smtClean="0">
                <a:solidFill>
                  <a:srgbClr val="00A490"/>
                </a:solidFill>
              </a:rPr>
              <a:t>Connect with colleagues here in California</a:t>
            </a:r>
            <a:endParaRPr lang="en-US" sz="2200" dirty="0" smtClean="0">
              <a:solidFill>
                <a:srgbClr val="00A490"/>
              </a:solidFill>
            </a:endParaRPr>
          </a:p>
          <a:p>
            <a:pPr marL="0" indent="0" hangingPunct="0">
              <a:lnSpc>
                <a:spcPct val="80000"/>
              </a:lnSpc>
            </a:pPr>
            <a:r>
              <a:rPr lang="en-US" sz="2700" dirty="0" smtClean="0">
                <a:solidFill>
                  <a:srgbClr val="00A490"/>
                </a:solidFill>
              </a:rPr>
              <a:t>California CACTE is local, working for your interests</a:t>
            </a:r>
          </a:p>
          <a:p>
            <a:pPr marL="0" indent="0" hangingPunct="0">
              <a:lnSpc>
                <a:spcPct val="80000"/>
              </a:lnSpc>
              <a:buNone/>
            </a:pPr>
            <a:r>
              <a:rPr lang="en-US" sz="2700" dirty="0">
                <a:solidFill>
                  <a:srgbClr val="00A490"/>
                </a:solidFill>
              </a:rPr>
              <a:t> </a:t>
            </a:r>
            <a:r>
              <a:rPr lang="en-US" sz="2700" dirty="0" smtClean="0">
                <a:solidFill>
                  <a:srgbClr val="00A490"/>
                </a:solidFill>
              </a:rPr>
              <a:t>right here</a:t>
            </a:r>
          </a:p>
          <a:p>
            <a:pPr marL="0" indent="0" hangingPunct="0">
              <a:lnSpc>
                <a:spcPct val="80000"/>
              </a:lnSpc>
            </a:pPr>
            <a:r>
              <a:rPr lang="en-US" sz="2700" dirty="0" smtClean="0">
                <a:solidFill>
                  <a:srgbClr val="00A490"/>
                </a:solidFill>
              </a:rPr>
              <a:t>ACTE supports CACTE with the power of our national presence and resources</a:t>
            </a:r>
            <a:endParaRPr lang="en-US" sz="2200" dirty="0" smtClean="0">
              <a:solidFill>
                <a:srgbClr val="00A490"/>
              </a:solidFill>
            </a:endParaRPr>
          </a:p>
          <a:p>
            <a:pPr marL="0" indent="0" hangingPunct="0">
              <a:lnSpc>
                <a:spcPct val="80000"/>
              </a:lnSpc>
            </a:pPr>
            <a:r>
              <a:rPr lang="en-US" sz="2700" dirty="0" smtClean="0">
                <a:solidFill>
                  <a:srgbClr val="00A490"/>
                </a:solidFill>
              </a:rPr>
              <a:t>The ACTE/CACTE partnership means the best of both worlds for you</a:t>
            </a:r>
            <a:endParaRPr lang="en-US" sz="2200" dirty="0" smtClean="0">
              <a:solidFill>
                <a:srgbClr val="00A490"/>
              </a:solidFill>
            </a:endParaRPr>
          </a:p>
          <a:p>
            <a:pPr marL="0" indent="0" hangingPunct="0">
              <a:lnSpc>
                <a:spcPct val="80000"/>
              </a:lnSpc>
              <a:buFont typeface="Arial" charset="0"/>
              <a:buNone/>
            </a:pPr>
            <a:endParaRPr lang="en-US" sz="2200" dirty="0" smtClean="0">
              <a:solidFill>
                <a:srgbClr val="00A490"/>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49263" y="1095375"/>
            <a:ext cx="8229600" cy="912813"/>
          </a:xfrm>
        </p:spPr>
        <p:txBody>
          <a:bodyPr/>
          <a:lstStyle/>
          <a:p>
            <a:r>
              <a:rPr lang="en-US" smtClean="0">
                <a:solidFill>
                  <a:srgbClr val="0068B2"/>
                </a:solidFill>
              </a:rPr>
              <a:t>Pride In Our Profession</a:t>
            </a:r>
          </a:p>
        </p:txBody>
      </p:sp>
      <p:sp>
        <p:nvSpPr>
          <p:cNvPr id="3" name="Content Placeholder 2"/>
          <p:cNvSpPr>
            <a:spLocks noGrp="1"/>
          </p:cNvSpPr>
          <p:nvPr>
            <p:ph idx="1"/>
          </p:nvPr>
        </p:nvSpPr>
        <p:spPr>
          <a:xfrm>
            <a:off x="731838" y="2008188"/>
            <a:ext cx="7718425" cy="3609975"/>
          </a:xfrm>
        </p:spPr>
        <p:txBody>
          <a:bodyPr rtlCol="0">
            <a:normAutofit lnSpcReduction="10000"/>
          </a:bodyPr>
          <a:lstStyle/>
          <a:p>
            <a:pPr marL="0" indent="0" algn="ctr" fontAlgn="auto" hangingPunct="0">
              <a:spcAft>
                <a:spcPts val="0"/>
              </a:spcAft>
              <a:buFont typeface="Arial" pitchFamily="34" charset="0"/>
              <a:buNone/>
              <a:defRPr/>
            </a:pPr>
            <a:r>
              <a:rPr lang="en-US" dirty="0">
                <a:solidFill>
                  <a:srgbClr val="0068B2"/>
                </a:solidFill>
              </a:rPr>
              <a:t>Partnering With People Who Share Your:</a:t>
            </a:r>
            <a:endParaRPr lang="en-US" sz="2600" dirty="0">
              <a:solidFill>
                <a:srgbClr val="0068B2"/>
              </a:solidFill>
            </a:endParaRPr>
          </a:p>
          <a:p>
            <a:pPr lvl="1" fontAlgn="auto" hangingPunct="0">
              <a:spcAft>
                <a:spcPts val="0"/>
              </a:spcAft>
              <a:buFont typeface="Arial" pitchFamily="34" charset="0"/>
              <a:buChar char="–"/>
              <a:defRPr/>
            </a:pPr>
            <a:r>
              <a:rPr lang="en-US" dirty="0">
                <a:solidFill>
                  <a:srgbClr val="00A490"/>
                </a:solidFill>
              </a:rPr>
              <a:t>Commitment</a:t>
            </a:r>
            <a:endParaRPr lang="en-US" sz="2200" dirty="0">
              <a:solidFill>
                <a:srgbClr val="00A490"/>
              </a:solidFill>
            </a:endParaRPr>
          </a:p>
          <a:p>
            <a:pPr lvl="1" fontAlgn="auto" hangingPunct="0">
              <a:spcAft>
                <a:spcPts val="0"/>
              </a:spcAft>
              <a:buFont typeface="Arial" pitchFamily="34" charset="0"/>
              <a:buChar char="–"/>
              <a:defRPr/>
            </a:pPr>
            <a:r>
              <a:rPr lang="en-US" dirty="0">
                <a:solidFill>
                  <a:srgbClr val="00A490"/>
                </a:solidFill>
              </a:rPr>
              <a:t>Focus and expertise</a:t>
            </a:r>
            <a:endParaRPr lang="en-US" sz="2200" dirty="0">
              <a:solidFill>
                <a:srgbClr val="00A490"/>
              </a:solidFill>
            </a:endParaRPr>
          </a:p>
          <a:p>
            <a:pPr lvl="1" fontAlgn="auto" hangingPunct="0">
              <a:spcAft>
                <a:spcPts val="0"/>
              </a:spcAft>
              <a:buFont typeface="Arial" pitchFamily="34" charset="0"/>
              <a:buChar char="–"/>
              <a:defRPr/>
            </a:pPr>
            <a:r>
              <a:rPr lang="en-US" dirty="0">
                <a:solidFill>
                  <a:srgbClr val="00A490"/>
                </a:solidFill>
              </a:rPr>
              <a:t>Professional goals</a:t>
            </a:r>
            <a:endParaRPr lang="en-US" sz="2200" dirty="0">
              <a:solidFill>
                <a:srgbClr val="00A490"/>
              </a:solidFill>
            </a:endParaRPr>
          </a:p>
          <a:p>
            <a:pPr marL="119063" indent="0" fontAlgn="auto" hangingPunct="0">
              <a:spcAft>
                <a:spcPts val="0"/>
              </a:spcAft>
              <a:buFont typeface="Arial" pitchFamily="34" charset="0"/>
              <a:buNone/>
              <a:defRPr/>
            </a:pPr>
            <a:r>
              <a:rPr lang="en-US" dirty="0">
                <a:solidFill>
                  <a:srgbClr val="00A490"/>
                </a:solidFill>
              </a:rPr>
              <a:t>Together We Make </a:t>
            </a:r>
            <a:r>
              <a:rPr lang="en-US" dirty="0" err="1">
                <a:solidFill>
                  <a:srgbClr val="00A490"/>
                </a:solidFill>
              </a:rPr>
              <a:t>CTE</a:t>
            </a:r>
            <a:r>
              <a:rPr lang="en-US" dirty="0">
                <a:solidFill>
                  <a:srgbClr val="00A490"/>
                </a:solidFill>
              </a:rPr>
              <a:t> Stronger</a:t>
            </a:r>
            <a:endParaRPr lang="en-US" sz="2600" dirty="0">
              <a:solidFill>
                <a:srgbClr val="00A490"/>
              </a:solidFill>
            </a:endParaRPr>
          </a:p>
          <a:p>
            <a:pPr marL="119063" indent="0" fontAlgn="auto" hangingPunct="0">
              <a:spcAft>
                <a:spcPts val="0"/>
              </a:spcAft>
              <a:buFont typeface="Arial" pitchFamily="34" charset="0"/>
              <a:buNone/>
              <a:defRPr/>
            </a:pPr>
            <a:r>
              <a:rPr lang="en-US" dirty="0">
                <a:solidFill>
                  <a:srgbClr val="00A490"/>
                </a:solidFill>
              </a:rPr>
              <a:t>Together We Make Our </a:t>
            </a:r>
            <a:r>
              <a:rPr lang="en-US" dirty="0" smtClean="0">
                <a:solidFill>
                  <a:srgbClr val="00A490"/>
                </a:solidFill>
              </a:rPr>
              <a:t>Collective </a:t>
            </a:r>
            <a:r>
              <a:rPr lang="en-US" dirty="0">
                <a:solidFill>
                  <a:srgbClr val="00A490"/>
                </a:solidFill>
              </a:rPr>
              <a:t>Voice </a:t>
            </a:r>
            <a:r>
              <a:rPr lang="en-US" dirty="0" smtClean="0">
                <a:solidFill>
                  <a:srgbClr val="00A490"/>
                </a:solidFill>
              </a:rPr>
              <a:t>Heard</a:t>
            </a:r>
            <a:endParaRPr lang="en-US" sz="2600" dirty="0">
              <a:solidFill>
                <a:srgbClr val="00A49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2"/>
          <p:cNvSpPr>
            <a:spLocks noGrp="1"/>
          </p:cNvSpPr>
          <p:nvPr>
            <p:ph type="subTitle" idx="1"/>
          </p:nvPr>
        </p:nvSpPr>
        <p:spPr>
          <a:xfrm>
            <a:off x="923925" y="3013075"/>
            <a:ext cx="7296150" cy="914400"/>
          </a:xfrm>
        </p:spPr>
        <p:txBody>
          <a:bodyPr/>
          <a:lstStyle/>
          <a:p>
            <a:r>
              <a:rPr lang="en-US" sz="4400" smtClean="0">
                <a:solidFill>
                  <a:srgbClr val="0068B2"/>
                </a:solidFill>
              </a:rPr>
              <a:t>Stand With Us</a:t>
            </a:r>
          </a:p>
          <a:p>
            <a:r>
              <a:rPr lang="en-US" smtClean="0">
                <a:solidFill>
                  <a:srgbClr val="0068B2"/>
                </a:solidFill>
              </a:rPr>
              <a:t>GET CONNECTED Today!</a:t>
            </a:r>
          </a:p>
        </p:txBody>
      </p:sp>
      <p:sp>
        <p:nvSpPr>
          <p:cNvPr id="5" name="Flowchart: Alternate Process 4"/>
          <p:cNvSpPr/>
          <p:nvPr/>
        </p:nvSpPr>
        <p:spPr>
          <a:xfrm>
            <a:off x="3278188" y="1201738"/>
            <a:ext cx="2587625" cy="157480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dirty="0" smtClean="0"/>
              <a:t>State Logo</a:t>
            </a:r>
            <a:endParaRPr lang="en-US" dirty="0"/>
          </a:p>
        </p:txBody>
      </p:sp>
      <p:pic>
        <p:nvPicPr>
          <p:cNvPr id="40963" name="Picture 3" descr="ACTE logo color 2"/>
          <p:cNvPicPr>
            <a:picLocks noChangeAspect="1" noChangeArrowheads="1"/>
          </p:cNvPicPr>
          <p:nvPr/>
        </p:nvPicPr>
        <p:blipFill>
          <a:blip r:embed="rId3"/>
          <a:srcRect/>
          <a:stretch>
            <a:fillRect/>
          </a:stretch>
        </p:blipFill>
        <p:spPr bwMode="auto">
          <a:xfrm>
            <a:off x="2971800" y="914400"/>
            <a:ext cx="3124200" cy="2098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B2"/>
                </a:solidFill>
              </a:rPr>
              <a:t>FY 2013 President’s Budget</a:t>
            </a:r>
            <a:endParaRPr lang="en-US" b="1" dirty="0">
              <a:solidFill>
                <a:srgbClr val="0068B2"/>
              </a:solidFill>
            </a:endParaRPr>
          </a:p>
        </p:txBody>
      </p:sp>
      <p:sp>
        <p:nvSpPr>
          <p:cNvPr id="3" name="Content Placeholder 2"/>
          <p:cNvSpPr>
            <a:spLocks noGrp="1"/>
          </p:cNvSpPr>
          <p:nvPr>
            <p:ph idx="1"/>
          </p:nvPr>
        </p:nvSpPr>
        <p:spPr>
          <a:xfrm>
            <a:off x="616284" y="1969611"/>
            <a:ext cx="8070515" cy="3917310"/>
          </a:xfrm>
        </p:spPr>
        <p:txBody>
          <a:bodyPr/>
          <a:lstStyle/>
          <a:p>
            <a:r>
              <a:rPr lang="en-US" sz="2800" dirty="0" smtClean="0"/>
              <a:t>$1.1 billion level funding for Perkins!</a:t>
            </a:r>
          </a:p>
          <a:p>
            <a:r>
              <a:rPr lang="en-US" sz="2800" dirty="0" smtClean="0"/>
              <a:t>$1 billion new career academies initiative</a:t>
            </a:r>
          </a:p>
          <a:p>
            <a:r>
              <a:rPr lang="en-US" sz="2800" dirty="0" smtClean="0"/>
              <a:t>$8 billion Community College to Career Fund</a:t>
            </a:r>
          </a:p>
          <a:p>
            <a:pPr marL="0" indent="0">
              <a:buNone/>
            </a:pPr>
            <a:r>
              <a:rPr lang="en-US" sz="2800" dirty="0"/>
              <a:t>	</a:t>
            </a:r>
            <a:r>
              <a:rPr lang="en-US" sz="2400" dirty="0" smtClean="0"/>
              <a:t>- $4 billion to Department of Education</a:t>
            </a:r>
          </a:p>
          <a:p>
            <a:pPr marL="0" indent="0">
              <a:buNone/>
            </a:pPr>
            <a:r>
              <a:rPr lang="en-US" sz="2400" dirty="0"/>
              <a:t>	</a:t>
            </a:r>
            <a:r>
              <a:rPr lang="en-US" sz="2400" dirty="0" smtClean="0"/>
              <a:t>- $4 billion to Department of Labor</a:t>
            </a:r>
          </a:p>
          <a:p>
            <a:r>
              <a:rPr lang="en-US" sz="2800" dirty="0" smtClean="0"/>
              <a:t>$1.047 trillion budget cap translates to $4 billion increase for all discretionary programs</a:t>
            </a:r>
            <a:endParaRPr lang="en-US" sz="2800" dirty="0"/>
          </a:p>
        </p:txBody>
      </p:sp>
    </p:spTree>
    <p:extLst>
      <p:ext uri="{BB962C8B-B14F-4D97-AF65-F5344CB8AC3E}">
        <p14:creationId xmlns:p14="http://schemas.microsoft.com/office/powerpoint/2010/main" val="187181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B2"/>
                </a:solidFill>
              </a:rPr>
              <a:t>House and Senate Appropriations</a:t>
            </a:r>
            <a:endParaRPr lang="en-US" dirty="0"/>
          </a:p>
        </p:txBody>
      </p:sp>
      <p:sp>
        <p:nvSpPr>
          <p:cNvPr id="3" name="Content Placeholder 2"/>
          <p:cNvSpPr>
            <a:spLocks noGrp="1"/>
          </p:cNvSpPr>
          <p:nvPr>
            <p:ph idx="1"/>
          </p:nvPr>
        </p:nvSpPr>
        <p:spPr>
          <a:xfrm>
            <a:off x="457200" y="1892801"/>
            <a:ext cx="8229600" cy="3994120"/>
          </a:xfrm>
        </p:spPr>
        <p:txBody>
          <a:bodyPr/>
          <a:lstStyle/>
          <a:p>
            <a:r>
              <a:rPr lang="en-US" sz="2000" dirty="0" smtClean="0"/>
              <a:t>Total Labor, Health and Human Services, and Education allocations are $157 billion in the Senate and $150 in the House</a:t>
            </a:r>
          </a:p>
          <a:p>
            <a:r>
              <a:rPr lang="en-US" sz="2000" dirty="0" smtClean="0"/>
              <a:t>Senate Appropriations Committee passed Labor-HHS-ED bill in June that provides level-funding for Perkins</a:t>
            </a:r>
          </a:p>
          <a:p>
            <a:r>
              <a:rPr lang="en-US" sz="2000" dirty="0" smtClean="0"/>
              <a:t>The House Appropriations Subcommittee also passed Labor-HHS-ED bill that provides level-funding for Perkins...but full Appropriations Committee did not vote on the bill</a:t>
            </a:r>
          </a:p>
          <a:p>
            <a:r>
              <a:rPr lang="en-US" sz="2000" dirty="0" smtClean="0"/>
              <a:t>The House and Senate were able to complete their FY 2013 appropriations work before the October 1 deadline</a:t>
            </a:r>
          </a:p>
          <a:p>
            <a:r>
              <a:rPr lang="en-US" sz="2000" dirty="0" smtClean="0"/>
              <a:t>Congress passed a six-month Continuing Resolution (CR) in September that will keep federal funding , including Perkins, at current levels until March 27</a:t>
            </a:r>
            <a:endParaRPr lang="en-US" sz="2000" dirty="0"/>
          </a:p>
        </p:txBody>
      </p:sp>
    </p:spTree>
    <p:extLst>
      <p:ext uri="{BB962C8B-B14F-4D97-AF65-F5344CB8AC3E}">
        <p14:creationId xmlns:p14="http://schemas.microsoft.com/office/powerpoint/2010/main" val="277677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B2"/>
                </a:solidFill>
              </a:rPr>
              <a:t>Looming Threat:</a:t>
            </a:r>
            <a:br>
              <a:rPr lang="en-US" b="1" dirty="0" smtClean="0">
                <a:solidFill>
                  <a:srgbClr val="0068B2"/>
                </a:solidFill>
              </a:rPr>
            </a:br>
            <a:r>
              <a:rPr lang="en-US" b="1" dirty="0" smtClean="0">
                <a:solidFill>
                  <a:srgbClr val="0068B2"/>
                </a:solidFill>
              </a:rPr>
              <a:t>Sequestration</a:t>
            </a:r>
            <a:endParaRPr lang="en-US" dirty="0"/>
          </a:p>
        </p:txBody>
      </p:sp>
      <p:sp>
        <p:nvSpPr>
          <p:cNvPr id="3" name="Content Placeholder 2"/>
          <p:cNvSpPr>
            <a:spLocks noGrp="1"/>
          </p:cNvSpPr>
          <p:nvPr>
            <p:ph idx="1"/>
          </p:nvPr>
        </p:nvSpPr>
        <p:spPr>
          <a:xfrm>
            <a:off x="347450" y="2276850"/>
            <a:ext cx="8229600" cy="3533260"/>
          </a:xfrm>
        </p:spPr>
        <p:txBody>
          <a:bodyPr/>
          <a:lstStyle/>
          <a:p>
            <a:r>
              <a:rPr lang="en-US" sz="2800" dirty="0" smtClean="0"/>
              <a:t>Perhaps single biggest policy challenge on horizon</a:t>
            </a:r>
          </a:p>
          <a:p>
            <a:r>
              <a:rPr lang="en-US" sz="2800" dirty="0" smtClean="0"/>
              <a:t>Estimated 8.2% automatic, across-the-board cuts to defense and non-defense discretionary programs</a:t>
            </a:r>
          </a:p>
          <a:p>
            <a:r>
              <a:rPr lang="en-US" sz="2800" dirty="0" smtClean="0"/>
              <a:t>$4 billion reduction to education programs overall</a:t>
            </a:r>
          </a:p>
          <a:p>
            <a:r>
              <a:rPr lang="en-US" sz="2800" dirty="0" smtClean="0"/>
              <a:t>$92 million cut in funding for Perkins CTE Act in FY 2013 alone</a:t>
            </a:r>
          </a:p>
          <a:p>
            <a:endParaRPr lang="en-US" dirty="0"/>
          </a:p>
        </p:txBody>
      </p:sp>
    </p:spTree>
    <p:extLst>
      <p:ext uri="{BB962C8B-B14F-4D97-AF65-F5344CB8AC3E}">
        <p14:creationId xmlns:p14="http://schemas.microsoft.com/office/powerpoint/2010/main" val="100545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8B2"/>
                </a:solidFill>
              </a:rPr>
              <a:t>Lame Duck Session</a:t>
            </a:r>
            <a:endParaRPr lang="en-US" dirty="0"/>
          </a:p>
        </p:txBody>
      </p:sp>
      <p:sp>
        <p:nvSpPr>
          <p:cNvPr id="3" name="Content Placeholder 2"/>
          <p:cNvSpPr>
            <a:spLocks noGrp="1"/>
          </p:cNvSpPr>
          <p:nvPr>
            <p:ph idx="1"/>
          </p:nvPr>
        </p:nvSpPr>
        <p:spPr>
          <a:xfrm>
            <a:off x="923524" y="2238445"/>
            <a:ext cx="7763275" cy="3648475"/>
          </a:xfrm>
        </p:spPr>
        <p:txBody>
          <a:bodyPr/>
          <a:lstStyle/>
          <a:p>
            <a:endParaRPr lang="en-US" dirty="0" smtClean="0"/>
          </a:p>
          <a:p>
            <a:r>
              <a:rPr lang="en-US" dirty="0" smtClean="0"/>
              <a:t>Address sequestration</a:t>
            </a:r>
          </a:p>
          <a:p>
            <a:r>
              <a:rPr lang="en-US" dirty="0" smtClean="0"/>
              <a:t>Possibly raise the debt ceiling</a:t>
            </a:r>
          </a:p>
          <a:p>
            <a:r>
              <a:rPr lang="en-US" dirty="0" smtClean="0"/>
              <a:t>Address expiration of Bush tax cuts</a:t>
            </a:r>
            <a:endParaRPr lang="en-US" dirty="0"/>
          </a:p>
        </p:txBody>
      </p:sp>
      <p:pic>
        <p:nvPicPr>
          <p:cNvPr id="2050" name="Picture 2" descr="C:\Users\MOliveira\AppData\Local\Microsoft\Windows\Temporary Internet Files\Content.IE5\5OTBYHEP\MC9002408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1695" y="1892800"/>
            <a:ext cx="1800454" cy="152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8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29" y="587030"/>
            <a:ext cx="7732721" cy="1305770"/>
          </a:xfrm>
        </p:spPr>
        <p:txBody>
          <a:bodyPr/>
          <a:lstStyle/>
          <a:p>
            <a:pPr algn="l"/>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800" b="1" dirty="0" smtClean="0"/>
              <a:t>                    </a:t>
            </a:r>
            <a:r>
              <a:rPr lang="en-US" b="1" dirty="0" smtClean="0">
                <a:solidFill>
                  <a:srgbClr val="0068B2"/>
                </a:solidFill>
              </a:rPr>
              <a:t>Pending Authorizing </a:t>
            </a:r>
            <a:br>
              <a:rPr lang="en-US" b="1" dirty="0" smtClean="0">
                <a:solidFill>
                  <a:srgbClr val="0068B2"/>
                </a:solidFill>
              </a:rPr>
            </a:br>
            <a:r>
              <a:rPr lang="en-US" b="1" dirty="0" smtClean="0">
                <a:solidFill>
                  <a:srgbClr val="0068B2"/>
                </a:solidFill>
              </a:rPr>
              <a:t>                      Legislation</a:t>
            </a:r>
            <a:r>
              <a:rPr lang="en-US" sz="2800" b="1" dirty="0" smtClean="0"/>
              <a:t/>
            </a:r>
            <a:br>
              <a:rPr lang="en-US" sz="2800" b="1" dirty="0" smtClean="0"/>
            </a:br>
            <a:r>
              <a:rPr lang="en-US" sz="2800" b="1" dirty="0"/>
              <a:t/>
            </a:r>
            <a:br>
              <a:rPr lang="en-US" sz="2800" b="1" dirty="0"/>
            </a:br>
            <a:r>
              <a:rPr lang="en-US" sz="2800" dirty="0" smtClean="0"/>
              <a:t>• </a:t>
            </a:r>
            <a:r>
              <a:rPr lang="en-US" sz="2800" b="1" dirty="0"/>
              <a:t>Workforce Investment Act (2003)</a:t>
            </a:r>
            <a:br>
              <a:rPr lang="en-US" sz="2800" b="1" dirty="0"/>
            </a:br>
            <a:r>
              <a:rPr lang="en-US" sz="2800" dirty="0"/>
              <a:t>• Elementary and Secondary Education Act (2007)</a:t>
            </a:r>
            <a:br>
              <a:rPr lang="en-US" sz="2800" dirty="0"/>
            </a:br>
            <a:r>
              <a:rPr lang="en-US" sz="2800" dirty="0"/>
              <a:t>• Institute for Education Sciences (2009)</a:t>
            </a:r>
            <a:br>
              <a:rPr lang="en-US" sz="2800" dirty="0"/>
            </a:br>
            <a:r>
              <a:rPr lang="en-US" sz="2800" dirty="0"/>
              <a:t>• Individuals with Disabilities Education Act (2012)</a:t>
            </a:r>
            <a:br>
              <a:rPr lang="en-US" sz="2800" dirty="0"/>
            </a:br>
            <a:r>
              <a:rPr lang="en-US" sz="2800" dirty="0"/>
              <a:t>• </a:t>
            </a:r>
            <a:r>
              <a:rPr lang="en-US" sz="2800" b="1" dirty="0"/>
              <a:t>Higher Education Act (2013)</a:t>
            </a:r>
            <a:br>
              <a:rPr lang="en-US" sz="2800" b="1" dirty="0"/>
            </a:br>
            <a:r>
              <a:rPr lang="en-US" sz="2800" dirty="0"/>
              <a:t>• </a:t>
            </a:r>
            <a:r>
              <a:rPr lang="en-US" sz="2800" b="1" dirty="0"/>
              <a:t>Carl D. Perkins Career and Technical Education</a:t>
            </a:r>
            <a:br>
              <a:rPr lang="en-US" sz="2800" b="1" dirty="0"/>
            </a:br>
            <a:r>
              <a:rPr lang="en-US" sz="2800" b="1" dirty="0" smtClean="0"/>
              <a:t>   Act </a:t>
            </a:r>
            <a:r>
              <a:rPr lang="en-US" sz="2800" b="1" dirty="0"/>
              <a:t>(2013)</a:t>
            </a:r>
            <a:endParaRPr lang="en-US" sz="2800" dirty="0"/>
          </a:p>
        </p:txBody>
      </p:sp>
    </p:spTree>
    <p:extLst>
      <p:ext uri="{BB962C8B-B14F-4D97-AF65-F5344CB8AC3E}">
        <p14:creationId xmlns:p14="http://schemas.microsoft.com/office/powerpoint/2010/main" val="404657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3965"/>
            <a:ext cx="8229600" cy="4262955"/>
          </a:xfrm>
        </p:spPr>
        <p:txBody>
          <a:bodyPr/>
          <a:lstStyle/>
          <a:p>
            <a:pPr marL="0" indent="0" algn="ctr">
              <a:buNone/>
            </a:pPr>
            <a:r>
              <a:rPr lang="en-US" sz="7200" b="1" dirty="0">
                <a:solidFill>
                  <a:schemeClr val="accent1"/>
                </a:solidFill>
              </a:rPr>
              <a:t>Perkins</a:t>
            </a:r>
          </a:p>
          <a:p>
            <a:pPr marL="0" indent="0" algn="ctr">
              <a:buNone/>
            </a:pPr>
            <a:r>
              <a:rPr lang="en-US" sz="7200" b="1" dirty="0">
                <a:solidFill>
                  <a:schemeClr val="accent1"/>
                </a:solidFill>
              </a:rPr>
              <a:t>Reauthorization</a:t>
            </a:r>
            <a:endParaRPr lang="en-US" sz="7200" dirty="0">
              <a:solidFill>
                <a:schemeClr val="accent1"/>
              </a:solidFill>
            </a:endParaRPr>
          </a:p>
        </p:txBody>
      </p:sp>
    </p:spTree>
    <p:extLst>
      <p:ext uri="{BB962C8B-B14F-4D97-AF65-F5344CB8AC3E}">
        <p14:creationId xmlns:p14="http://schemas.microsoft.com/office/powerpoint/2010/main" val="175013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51" y="625435"/>
            <a:ext cx="8229600" cy="1488645"/>
          </a:xfrm>
        </p:spPr>
        <p:txBody>
          <a:bodyPr/>
          <a:lstStyle/>
          <a:p>
            <a:r>
              <a:rPr lang="en-US" b="1" dirty="0">
                <a:solidFill>
                  <a:schemeClr val="accent1"/>
                </a:solidFill>
              </a:rPr>
              <a:t>Administration’s </a:t>
            </a:r>
            <a:r>
              <a:rPr lang="en-US" b="1" dirty="0" smtClean="0">
                <a:solidFill>
                  <a:schemeClr val="accent1"/>
                </a:solidFill>
              </a:rPr>
              <a:t/>
            </a:r>
            <a:br>
              <a:rPr lang="en-US" b="1" dirty="0" smtClean="0">
                <a:solidFill>
                  <a:schemeClr val="accent1"/>
                </a:solidFill>
              </a:rPr>
            </a:br>
            <a:r>
              <a:rPr lang="en-US" b="1" dirty="0" smtClean="0">
                <a:solidFill>
                  <a:schemeClr val="accent1"/>
                </a:solidFill>
              </a:rPr>
              <a:t>Perkins</a:t>
            </a:r>
            <a:r>
              <a:rPr lang="en-US" b="1" dirty="0">
                <a:solidFill>
                  <a:schemeClr val="accent1"/>
                </a:solidFill>
              </a:rPr>
              <a:t> </a:t>
            </a:r>
            <a:r>
              <a:rPr lang="en-US" b="1" dirty="0" smtClean="0">
                <a:solidFill>
                  <a:schemeClr val="accent1"/>
                </a:solidFill>
              </a:rPr>
              <a:t>Blueprint</a:t>
            </a:r>
            <a:endParaRPr lang="en-US" dirty="0">
              <a:solidFill>
                <a:schemeClr val="accent1"/>
              </a:solidFill>
            </a:endParaRPr>
          </a:p>
        </p:txBody>
      </p:sp>
      <p:sp>
        <p:nvSpPr>
          <p:cNvPr id="3" name="Content Placeholder 2"/>
          <p:cNvSpPr>
            <a:spLocks noGrp="1"/>
          </p:cNvSpPr>
          <p:nvPr>
            <p:ph idx="1"/>
          </p:nvPr>
        </p:nvSpPr>
        <p:spPr>
          <a:xfrm>
            <a:off x="923524" y="2008015"/>
            <a:ext cx="7763275" cy="3878905"/>
          </a:xfrm>
        </p:spPr>
        <p:txBody>
          <a:bodyPr/>
          <a:lstStyle/>
          <a:p>
            <a:r>
              <a:rPr lang="en-US" sz="2800" dirty="0"/>
              <a:t>Released on April 19 at </a:t>
            </a:r>
            <a:r>
              <a:rPr lang="en-US" sz="2800" dirty="0" smtClean="0"/>
              <a:t>Des Moines Area Community College</a:t>
            </a:r>
            <a:endParaRPr lang="en-US" sz="2800" dirty="0"/>
          </a:p>
          <a:p>
            <a:r>
              <a:rPr lang="en-US" sz="2800" dirty="0" smtClean="0"/>
              <a:t>Titled </a:t>
            </a:r>
            <a:r>
              <a:rPr lang="en-US" sz="2800" dirty="0"/>
              <a:t>“Investing in America's Future: </a:t>
            </a:r>
            <a:r>
              <a:rPr lang="en-US" sz="2800" dirty="0" smtClean="0"/>
              <a:t>A Blueprint </a:t>
            </a:r>
            <a:r>
              <a:rPr lang="en-US" sz="2800" dirty="0"/>
              <a:t>for Transforming Career </a:t>
            </a:r>
            <a:r>
              <a:rPr lang="en-US" sz="2800" dirty="0" smtClean="0"/>
              <a:t>and Technical </a:t>
            </a:r>
            <a:r>
              <a:rPr lang="en-US" sz="2800" dirty="0"/>
              <a:t>Education”</a:t>
            </a:r>
          </a:p>
          <a:p>
            <a:r>
              <a:rPr lang="en-US" sz="2800" dirty="0" smtClean="0"/>
              <a:t>Four </a:t>
            </a:r>
            <a:r>
              <a:rPr lang="en-US" sz="2800" dirty="0"/>
              <a:t>key themes:</a:t>
            </a:r>
          </a:p>
          <a:p>
            <a:pPr marL="0" indent="0">
              <a:buNone/>
            </a:pPr>
            <a:r>
              <a:rPr lang="en-US" sz="2800" dirty="0"/>
              <a:t>	</a:t>
            </a:r>
            <a:r>
              <a:rPr lang="en-US" sz="2800" dirty="0" smtClean="0"/>
              <a:t>‐ </a:t>
            </a:r>
            <a:r>
              <a:rPr lang="en-US" sz="2800" dirty="0"/>
              <a:t>Alignment </a:t>
            </a:r>
            <a:r>
              <a:rPr lang="en-US" sz="2800" dirty="0" smtClean="0"/>
              <a:t>		‐ </a:t>
            </a:r>
            <a:r>
              <a:rPr lang="en-US" sz="2800" dirty="0"/>
              <a:t>Accountability</a:t>
            </a:r>
          </a:p>
          <a:p>
            <a:pPr marL="0" indent="0">
              <a:buNone/>
            </a:pPr>
            <a:r>
              <a:rPr lang="en-US" sz="2800" dirty="0" smtClean="0"/>
              <a:t>	‐ Collaboration	 </a:t>
            </a:r>
            <a:r>
              <a:rPr lang="en-US" sz="2800" dirty="0"/>
              <a:t>‐ Innovation</a:t>
            </a:r>
          </a:p>
        </p:txBody>
      </p:sp>
    </p:spTree>
    <p:extLst>
      <p:ext uri="{BB962C8B-B14F-4D97-AF65-F5344CB8AC3E}">
        <p14:creationId xmlns:p14="http://schemas.microsoft.com/office/powerpoint/2010/main" val="2006975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3480</Words>
  <Application>Microsoft Office PowerPoint</Application>
  <PresentationFormat>On-screen Show (4:3)</PresentationFormat>
  <Paragraphs>251</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Federal Updates</vt:lpstr>
      <vt:lpstr>Policy</vt:lpstr>
      <vt:lpstr>FY 2013 President’s Budget</vt:lpstr>
      <vt:lpstr>House and Senate Appropriations</vt:lpstr>
      <vt:lpstr>Looming Threat: Sequestration</vt:lpstr>
      <vt:lpstr>Lame Duck Session</vt:lpstr>
      <vt:lpstr>                            Pending Authorizing                        Legislation  • Workforce Investment Act (2003) • Elementary and Secondary Education Act (2007) • Institute for Education Sciences (2009) • Individuals with Disabilities Education Act (2012) • Higher Education Act (2013) • Carl D. Perkins Career and Technical Education    Act (2013)</vt:lpstr>
      <vt:lpstr>PowerPoint Presentation</vt:lpstr>
      <vt:lpstr>Administration’s  Perkins Blueprint</vt:lpstr>
      <vt:lpstr>Administration’s  Perkins Blueprint</vt:lpstr>
      <vt:lpstr>ACTE Perkins Guiding Principles</vt:lpstr>
      <vt:lpstr>Perkins Next Steps</vt:lpstr>
      <vt:lpstr>Why Partner  With ACTE?</vt:lpstr>
      <vt:lpstr>PowerPoint Presentation</vt:lpstr>
      <vt:lpstr>PowerPoint Presentation</vt:lpstr>
      <vt:lpstr>Who is ACTE?</vt:lpstr>
      <vt:lpstr>Only ACTE Can Help You:</vt:lpstr>
      <vt:lpstr>Only ACTE Can Help You:</vt:lpstr>
      <vt:lpstr>Only ACTE Can Help You:</vt:lpstr>
      <vt:lpstr>Only ACTE Can Help You:</vt:lpstr>
      <vt:lpstr>Only ACTE Can Help You:</vt:lpstr>
      <vt:lpstr>PowerPoint Presentation</vt:lpstr>
      <vt:lpstr>CareerTech VISION 2012</vt:lpstr>
      <vt:lpstr>ACTE in California</vt:lpstr>
      <vt:lpstr>Pride In Our Profession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Perna</dc:creator>
  <cp:lastModifiedBy>Kate Dowdy</cp:lastModifiedBy>
  <cp:revision>93</cp:revision>
  <dcterms:created xsi:type="dcterms:W3CDTF">2012-07-10T20:07:11Z</dcterms:created>
  <dcterms:modified xsi:type="dcterms:W3CDTF">2013-04-08T13:58:32Z</dcterms:modified>
</cp:coreProperties>
</file>